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715000" type="screen16x10"/>
  <p:notesSz cx="6858000" cy="9144000"/>
  <p:embeddedFontLst>
    <p:embeddedFont>
      <p:font typeface="Garamond" panose="02020404030301010803" pitchFamily="18" charset="0"/>
      <p:regular r:id="rId53"/>
      <p:bold r:id="rId54"/>
      <p:italic r:id="rId55"/>
      <p:boldItalic r:id="rId56"/>
    </p:embeddedFont>
    <p:embeddedFont>
      <p:font typeface="Georgia" panose="02040502050405020303" pitchFamily="18" charset="0"/>
      <p:regular r:id="rId57"/>
      <p:bold r:id="rId58"/>
      <p:italic r:id="rId59"/>
      <p:boldItalic r:id="rId60"/>
    </p:embeddedFont>
    <p:embeddedFont>
      <p:font typeface="Verdana" panose="020B060403050404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5465">
          <p15:clr>
            <a:srgbClr val="A4A3A4"/>
          </p15:clr>
        </p15:guide>
        <p15:guide id="3" pos="4241">
          <p15:clr>
            <a:srgbClr val="A4A3A4"/>
          </p15:clr>
        </p15:guide>
        <p15:guide id="4" pos="46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206" y="60"/>
      </p:cViewPr>
      <p:guideLst>
        <p:guide orient="horz" pos="1800"/>
        <p:guide pos="5465"/>
        <p:guide pos="4241"/>
        <p:guide pos="4695"/>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Verdana"/>
                <a:ea typeface="Verdana"/>
                <a:cs typeface="Verdana"/>
                <a:sym typeface="Verdana"/>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Verdana"/>
                <a:ea typeface="Verdana"/>
                <a:cs typeface="Verdana"/>
                <a:sym typeface="Verdana"/>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Verdana"/>
                <a:ea typeface="Verdana"/>
                <a:cs typeface="Verdana"/>
                <a:sym typeface="Verdana"/>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Verdana"/>
                <a:ea typeface="Verdana"/>
                <a:cs typeface="Verdana"/>
                <a:sym typeface="Verdana"/>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Verdana"/>
                <a:ea typeface="Verdana"/>
                <a:cs typeface="Verdana"/>
                <a:sym typeface="Verdana"/>
              </a:rPr>
              <a:t>‹#›</a:t>
            </a:fld>
            <a:endParaRPr sz="1000" b="0" i="0" u="none" strike="noStrike" cap="none">
              <a:solidFill>
                <a:schemeClr val="dk1"/>
              </a:solidFill>
              <a:latin typeface="Verdana"/>
              <a:ea typeface="Verdana"/>
              <a:cs typeface="Verdana"/>
              <a:sym typeface="Verdana"/>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2: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3: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4: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p15: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16: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p1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8: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9: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000"/>
              <a:buNone/>
            </a:pPr>
            <a:fld id="{00000000-1234-1234-1234-123412341234}" type="slidenum">
              <a:rPr lang="en-US" sz="1000" b="0" i="0" u="none" strike="noStrike" cap="none">
                <a:solidFill>
                  <a:schemeClr val="dk1"/>
                </a:solidFill>
                <a:latin typeface="Times New Roman"/>
                <a:ea typeface="Times New Roman"/>
                <a:cs typeface="Times New Roman"/>
                <a:sym typeface="Times New Roman"/>
              </a:rPr>
              <a:t>2</a:t>
            </a:fld>
            <a:endParaRPr sz="1000" b="0" i="0" u="none" strike="noStrike" cap="none">
              <a:solidFill>
                <a:schemeClr val="dk1"/>
              </a:solidFill>
              <a:latin typeface="Times New Roman"/>
              <a:ea typeface="Times New Roman"/>
              <a:cs typeface="Times New Roman"/>
              <a:sym typeface="Times New Roman"/>
            </a:endParaRPr>
          </a:p>
        </p:txBody>
      </p:sp>
      <p:sp>
        <p:nvSpPr>
          <p:cNvPr id="75" name="Google Shape;75;p2:notes"/>
          <p:cNvSpPr>
            <a:spLocks noGrp="1" noRot="1" noChangeAspect="1"/>
          </p:cNvSpPr>
          <p:nvPr>
            <p:ph type="sldImg" idx="2"/>
          </p:nvPr>
        </p:nvSpPr>
        <p:spPr>
          <a:xfrm>
            <a:off x="479425" y="768350"/>
            <a:ext cx="6138863"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 name="Google Shape;76;p2:notes"/>
          <p:cNvSpPr txBox="1">
            <a:spLocks noGrp="1"/>
          </p:cNvSpPr>
          <p:nvPr>
            <p:ph type="body" idx="1"/>
          </p:nvPr>
        </p:nvSpPr>
        <p:spPr>
          <a:xfrm>
            <a:off x="709614" y="4862513"/>
            <a:ext cx="5680075" cy="46037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20: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1: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p22: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4: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t>Every effort should be made to eliminate that waste.</a:t>
            </a:r>
            <a:endParaRPr/>
          </a:p>
        </p:txBody>
      </p:sp>
      <p:sp>
        <p:nvSpPr>
          <p:cNvPr id="269" name="Google Shape;269;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5: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Defect waste refers to all work performed in order to correct, repair, or compensate for a defect in a process. Defect waste encompasses rework, meaning situations where we have to perform again a task that we have previously executed in the same case, because of a defect the first time the task was performed. In a travel requisition process, an example of a defect waste is when a travel requisition request is sent back by the approver to the requestor for revision because some data was missing.</a:t>
            </a:r>
            <a:endParaRPr/>
          </a:p>
        </p:txBody>
      </p:sp>
      <p:sp>
        <p:nvSpPr>
          <p:cNvPr id="277" name="Google Shape;277;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7: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Another type of waste in this category is called overprocessing. Overprocessing refers to work that is performed unnecessarily given the outcome of a process instance. It includes unnecessary perfectionism, but it also includes tasks that are performed and later found not to be necessary</a:t>
            </a:r>
            <a:endParaRPr/>
          </a:p>
        </p:txBody>
      </p:sp>
      <p:sp>
        <p:nvSpPr>
          <p:cNvPr id="293" name="Google Shape;293;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28: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29: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30: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p31: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32: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33:notes"/>
          <p:cNvSpPr>
            <a:spLocks noGrp="1" noRot="1" noChangeAspect="1"/>
          </p:cNvSpPr>
          <p:nvPr>
            <p:ph type="sldImg" idx="2"/>
          </p:nvPr>
        </p:nvSpPr>
        <p:spPr>
          <a:xfrm>
            <a:off x="960120" y="1143000"/>
            <a:ext cx="493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 name="Google Shape;409;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2" name="Google Shape;432;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9" name="Google Shape;499;p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p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22"/>
        <p:cNvGrpSpPr/>
        <p:nvPr/>
      </p:nvGrpSpPr>
      <p:grpSpPr>
        <a:xfrm>
          <a:off x="0" y="0"/>
          <a:ext cx="0" cy="0"/>
          <a:chOff x="0" y="0"/>
          <a:chExt cx="0" cy="0"/>
        </a:xfrm>
      </p:grpSpPr>
      <p:sp>
        <p:nvSpPr>
          <p:cNvPr id="23" name="Google Shape;23;p2"/>
          <p:cNvSpPr txBox="1">
            <a:spLocks noGrp="1"/>
          </p:cNvSpPr>
          <p:nvPr>
            <p:ph type="body" idx="1"/>
          </p:nvPr>
        </p:nvSpPr>
        <p:spPr>
          <a:xfrm>
            <a:off x="462405" y="1344613"/>
            <a:ext cx="3960000" cy="3859212"/>
          </a:xfrm>
          <a:prstGeom prst="rect">
            <a:avLst/>
          </a:prstGeom>
          <a:noFill/>
          <a:ln>
            <a:noFill/>
          </a:ln>
        </p:spPr>
        <p:txBody>
          <a:bodyPr spcFirstLastPara="1" wrap="square" lIns="0" tIns="45700" rIns="0" bIns="45700" anchor="t" anchorCtr="0">
            <a:normAutofit/>
          </a:bodyPr>
          <a:lstStyle>
            <a:lvl1pPr marL="457200" lvl="0" indent="-330200" algn="l">
              <a:lnSpc>
                <a:spcPct val="100000"/>
              </a:lnSpc>
              <a:spcBef>
                <a:spcPts val="0"/>
              </a:spcBef>
              <a:spcAft>
                <a:spcPts val="0"/>
              </a:spcAft>
              <a:buClr>
                <a:srgbClr val="00347B"/>
              </a:buClr>
              <a:buSzPts val="1600"/>
              <a:buChar char="▪"/>
              <a:defRPr sz="1600"/>
            </a:lvl1pPr>
            <a:lvl2pPr marL="914400" lvl="1" indent="-323850" algn="l">
              <a:lnSpc>
                <a:spcPct val="100000"/>
              </a:lnSpc>
              <a:spcBef>
                <a:spcPts val="600"/>
              </a:spcBef>
              <a:spcAft>
                <a:spcPts val="0"/>
              </a:spcAft>
              <a:buClr>
                <a:srgbClr val="00347B"/>
              </a:buClr>
              <a:buSzPts val="1500"/>
              <a:buFont typeface="Noto Sans Symbols"/>
              <a:buChar char="▪"/>
              <a:defRPr sz="1500"/>
            </a:lvl2pPr>
            <a:lvl3pPr marL="1371600" lvl="2" indent="-317500" algn="l">
              <a:lnSpc>
                <a:spcPct val="100000"/>
              </a:lnSpc>
              <a:spcBef>
                <a:spcPts val="400"/>
              </a:spcBef>
              <a:spcAft>
                <a:spcPts val="0"/>
              </a:spcAft>
              <a:buClr>
                <a:srgbClr val="00347B"/>
              </a:buClr>
              <a:buSzPts val="1400"/>
              <a:buChar char="▪"/>
              <a:defRPr sz="1400"/>
            </a:lvl3pPr>
            <a:lvl4pPr marL="1828800" lvl="3" indent="-304800" algn="l">
              <a:lnSpc>
                <a:spcPct val="100000"/>
              </a:lnSpc>
              <a:spcBef>
                <a:spcPts val="400"/>
              </a:spcBef>
              <a:spcAft>
                <a:spcPts val="0"/>
              </a:spcAft>
              <a:buClr>
                <a:schemeClr val="accent1"/>
              </a:buClr>
              <a:buSzPts val="1200"/>
              <a:buChar char="▪"/>
              <a:defRPr sz="1200"/>
            </a:lvl4pPr>
            <a:lvl5pPr marL="2286000" lvl="4" indent="-304800" algn="l">
              <a:lnSpc>
                <a:spcPct val="100000"/>
              </a:lnSpc>
              <a:spcBef>
                <a:spcPts val="400"/>
              </a:spcBef>
              <a:spcAft>
                <a:spcPts val="0"/>
              </a:spcAft>
              <a:buSzPts val="1200"/>
              <a:buChar char="▪"/>
              <a:defRPr sz="1200"/>
            </a:lvl5pPr>
            <a:lvl6pPr marL="2743200" lvl="5" indent="-342900" algn="l">
              <a:lnSpc>
                <a:spcPct val="100000"/>
              </a:lnSpc>
              <a:spcBef>
                <a:spcPts val="4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4" name="Google Shape;24;p2"/>
          <p:cNvSpPr txBox="1">
            <a:spLocks noGrp="1"/>
          </p:cNvSpPr>
          <p:nvPr>
            <p:ph type="body" idx="2"/>
          </p:nvPr>
        </p:nvSpPr>
        <p:spPr>
          <a:xfrm>
            <a:off x="4715688" y="1344613"/>
            <a:ext cx="3960000" cy="3859212"/>
          </a:xfrm>
          <a:prstGeom prst="rect">
            <a:avLst/>
          </a:prstGeom>
          <a:noFill/>
          <a:ln>
            <a:noFill/>
          </a:ln>
        </p:spPr>
        <p:txBody>
          <a:bodyPr spcFirstLastPara="1" wrap="square" lIns="0" tIns="45700" rIns="0" bIns="45700" anchor="t" anchorCtr="0">
            <a:normAutofit/>
          </a:bodyPr>
          <a:lstStyle>
            <a:lvl1pPr marL="457200" lvl="0" indent="-330200" algn="l">
              <a:lnSpc>
                <a:spcPct val="100000"/>
              </a:lnSpc>
              <a:spcBef>
                <a:spcPts val="0"/>
              </a:spcBef>
              <a:spcAft>
                <a:spcPts val="0"/>
              </a:spcAft>
              <a:buClr>
                <a:srgbClr val="00347B"/>
              </a:buClr>
              <a:buSzPts val="1600"/>
              <a:buChar char="▪"/>
              <a:defRPr sz="1600"/>
            </a:lvl1pPr>
            <a:lvl2pPr marL="914400" lvl="1" indent="-323850" algn="l">
              <a:lnSpc>
                <a:spcPct val="100000"/>
              </a:lnSpc>
              <a:spcBef>
                <a:spcPts val="600"/>
              </a:spcBef>
              <a:spcAft>
                <a:spcPts val="0"/>
              </a:spcAft>
              <a:buClr>
                <a:srgbClr val="00347B"/>
              </a:buClr>
              <a:buSzPts val="1500"/>
              <a:buFont typeface="Noto Sans Symbols"/>
              <a:buChar char="▪"/>
              <a:defRPr sz="1500"/>
            </a:lvl2pPr>
            <a:lvl3pPr marL="1371600" lvl="2" indent="-317500" algn="l">
              <a:lnSpc>
                <a:spcPct val="100000"/>
              </a:lnSpc>
              <a:spcBef>
                <a:spcPts val="400"/>
              </a:spcBef>
              <a:spcAft>
                <a:spcPts val="0"/>
              </a:spcAft>
              <a:buClr>
                <a:srgbClr val="00347B"/>
              </a:buClr>
              <a:buSzPts val="1400"/>
              <a:buChar char="▪"/>
              <a:defRPr sz="1400"/>
            </a:lvl3pPr>
            <a:lvl4pPr marL="1828800" lvl="3" indent="-304800" algn="l">
              <a:lnSpc>
                <a:spcPct val="100000"/>
              </a:lnSpc>
              <a:spcBef>
                <a:spcPts val="400"/>
              </a:spcBef>
              <a:spcAft>
                <a:spcPts val="0"/>
              </a:spcAft>
              <a:buClr>
                <a:schemeClr val="accent1"/>
              </a:buClr>
              <a:buSzPts val="1200"/>
              <a:buChar char="▪"/>
              <a:defRPr sz="1200"/>
            </a:lvl4pPr>
            <a:lvl5pPr marL="2286000" lvl="4" indent="-304800" algn="l">
              <a:lnSpc>
                <a:spcPct val="100000"/>
              </a:lnSpc>
              <a:spcBef>
                <a:spcPts val="400"/>
              </a:spcBef>
              <a:spcAft>
                <a:spcPts val="0"/>
              </a:spcAft>
              <a:buClr>
                <a:schemeClr val="accent1"/>
              </a:buClr>
              <a:buSzPts val="1200"/>
              <a:buChar char="▪"/>
              <a:defRPr sz="1200"/>
            </a:lvl5pPr>
            <a:lvl6pPr marL="2743200" lvl="5" indent="-342900" algn="l">
              <a:lnSpc>
                <a:spcPct val="100000"/>
              </a:lnSpc>
              <a:spcBef>
                <a:spcPts val="4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25" name="Google Shape;25;p2"/>
          <p:cNvSpPr txBox="1">
            <a:spLocks noGrp="1"/>
          </p:cNvSpPr>
          <p:nvPr>
            <p:ph type="dt" idx="10"/>
          </p:nvPr>
        </p:nvSpPr>
        <p:spPr>
          <a:xfrm>
            <a:off x="5745181" y="5412059"/>
            <a:ext cx="987407" cy="258085"/>
          </a:xfrm>
          <a:prstGeom prst="rect">
            <a:avLst/>
          </a:prstGeom>
          <a:noFill/>
          <a:ln>
            <a:noFill/>
          </a:ln>
        </p:spPr>
        <p:txBody>
          <a:bodyPr spcFirstLastPara="1" wrap="square" lIns="0"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ftr" idx="11"/>
          </p:nvPr>
        </p:nvSpPr>
        <p:spPr>
          <a:xfrm>
            <a:off x="1354561" y="5412059"/>
            <a:ext cx="3217443" cy="25808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27" name="Google Shape;27;p2"/>
          <p:cNvSpPr txBox="1">
            <a:spLocks noGrp="1"/>
          </p:cNvSpPr>
          <p:nvPr>
            <p:ph type="sldNum" idx="12"/>
          </p:nvPr>
        </p:nvSpPr>
        <p:spPr>
          <a:xfrm>
            <a:off x="462407" y="5412059"/>
            <a:ext cx="892150" cy="258085"/>
          </a:xfrm>
          <a:prstGeom prst="rect">
            <a:avLst/>
          </a:prstGeom>
          <a:noFill/>
          <a:ln>
            <a:noFill/>
          </a:ln>
        </p:spPr>
        <p:txBody>
          <a:bodyPr spcFirstLastPara="1" wrap="square" lIns="0" tIns="45700" rIns="0"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9pPr>
          </a:lstStyle>
          <a:p>
            <a:pPr marL="0" lvl="0" indent="0" algn="l" rtl="0">
              <a:spcBef>
                <a:spcPts val="0"/>
              </a:spcBef>
              <a:spcAft>
                <a:spcPts val="0"/>
              </a:spcAft>
              <a:buNone/>
            </a:pPr>
            <a:r>
              <a:rPr lang="en-US"/>
              <a:t>SLIDE </a:t>
            </a:r>
            <a:fld id="{00000000-1234-1234-1234-123412341234}" type="slidenum">
              <a:rPr lang="en-US"/>
              <a:t>‹#›</a:t>
            </a:fld>
            <a:endParaRPr/>
          </a:p>
        </p:txBody>
      </p:sp>
      <p:sp>
        <p:nvSpPr>
          <p:cNvPr id="28" name="Google Shape;28;p2"/>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400"/>
              </a:spcBef>
              <a:spcAft>
                <a:spcPts val="0"/>
              </a:spcAft>
              <a:buSzPts val="1800"/>
              <a:buChar char="▪"/>
              <a:defRPr/>
            </a:lvl3pPr>
            <a:lvl4pPr marL="1828800" lvl="3" indent="-342900" algn="l">
              <a:lnSpc>
                <a:spcPct val="100000"/>
              </a:lnSpc>
              <a:spcBef>
                <a:spcPts val="400"/>
              </a:spcBef>
              <a:spcAft>
                <a:spcPts val="0"/>
              </a:spcAft>
              <a:buSzPts val="1800"/>
              <a:buChar char="▪"/>
              <a:defRPr/>
            </a:lvl4pPr>
            <a:lvl5pPr marL="2286000" lvl="4" indent="-342900" algn="l">
              <a:lnSpc>
                <a:spcPct val="100000"/>
              </a:lnSpc>
              <a:spcBef>
                <a:spcPts val="400"/>
              </a:spcBef>
              <a:spcAft>
                <a:spcPts val="0"/>
              </a:spcAft>
              <a:buSzPts val="1800"/>
              <a:buChar char="▪"/>
              <a:defRPr/>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 name="Google Shape;32;p3"/>
          <p:cNvSpPr txBox="1">
            <a:spLocks noGrp="1"/>
          </p:cNvSpPr>
          <p:nvPr>
            <p:ph type="dt" idx="10"/>
          </p:nvPr>
        </p:nvSpPr>
        <p:spPr>
          <a:xfrm>
            <a:off x="5745181" y="5412059"/>
            <a:ext cx="987407" cy="258085"/>
          </a:xfrm>
          <a:prstGeom prst="rect">
            <a:avLst/>
          </a:prstGeom>
          <a:noFill/>
          <a:ln>
            <a:noFill/>
          </a:ln>
        </p:spPr>
        <p:txBody>
          <a:bodyPr spcFirstLastPara="1" wrap="square" lIns="0"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34" name="Google Shape;34;p3"/>
          <p:cNvSpPr txBox="1">
            <a:spLocks noGrp="1"/>
          </p:cNvSpPr>
          <p:nvPr>
            <p:ph type="sldNum" idx="12"/>
          </p:nvPr>
        </p:nvSpPr>
        <p:spPr>
          <a:xfrm>
            <a:off x="462407" y="5412059"/>
            <a:ext cx="892150" cy="258085"/>
          </a:xfrm>
          <a:prstGeom prst="rect">
            <a:avLst/>
          </a:prstGeom>
          <a:noFill/>
          <a:ln>
            <a:noFill/>
          </a:ln>
        </p:spPr>
        <p:txBody>
          <a:bodyPr spcFirstLastPara="1" wrap="square" lIns="0" tIns="45700" rIns="0"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dk1"/>
        </a:solidFill>
        <a:effectLst/>
      </p:bgPr>
    </p:bg>
    <p:spTree>
      <p:nvGrpSpPr>
        <p:cNvPr id="1" name="Shape 35"/>
        <p:cNvGrpSpPr/>
        <p:nvPr/>
      </p:nvGrpSpPr>
      <p:grpSpPr>
        <a:xfrm>
          <a:off x="0" y="0"/>
          <a:ext cx="0" cy="0"/>
          <a:chOff x="0" y="0"/>
          <a:chExt cx="0" cy="0"/>
        </a:xfrm>
      </p:grpSpPr>
      <p:sp>
        <p:nvSpPr>
          <p:cNvPr id="36" name="Google Shape;36;p4"/>
          <p:cNvSpPr txBox="1">
            <a:spLocks noGrp="1"/>
          </p:cNvSpPr>
          <p:nvPr>
            <p:ph type="dt" idx="10"/>
          </p:nvPr>
        </p:nvSpPr>
        <p:spPr>
          <a:xfrm>
            <a:off x="6163820" y="5372365"/>
            <a:ext cx="1938600" cy="304200"/>
          </a:xfrm>
          <a:prstGeom prst="rect">
            <a:avLst/>
          </a:prstGeom>
          <a:noFill/>
          <a:ln>
            <a:noFill/>
          </a:ln>
        </p:spPr>
        <p:txBody>
          <a:bodyPr spcFirstLastPara="1" wrap="square" lIns="71100" tIns="35550" rIns="71100" bIns="3555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822959" y="5372365"/>
            <a:ext cx="5113800" cy="304200"/>
          </a:xfrm>
          <a:prstGeom prst="rect">
            <a:avLst/>
          </a:prstGeom>
          <a:noFill/>
          <a:ln>
            <a:noFill/>
          </a:ln>
        </p:spPr>
        <p:txBody>
          <a:bodyPr spcFirstLastPara="1" wrap="square" lIns="71100" tIns="35550" rIns="71100" bIns="35550"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38" name="Google Shape;38;p4"/>
          <p:cNvSpPr txBox="1">
            <a:spLocks noGrp="1"/>
          </p:cNvSpPr>
          <p:nvPr>
            <p:ph type="sldNum" idx="12"/>
          </p:nvPr>
        </p:nvSpPr>
        <p:spPr>
          <a:xfrm>
            <a:off x="8245187" y="5372365"/>
            <a:ext cx="585000" cy="304200"/>
          </a:xfrm>
          <a:prstGeom prst="rect">
            <a:avLst/>
          </a:prstGeom>
          <a:noFill/>
          <a:ln>
            <a:noFill/>
          </a:ln>
        </p:spPr>
        <p:txBody>
          <a:bodyPr spcFirstLastPara="1" wrap="square" lIns="71100" tIns="35550" rIns="71100" bIns="3555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
        <p:nvSpPr>
          <p:cNvPr id="39" name="Google Shape;39;p4"/>
          <p:cNvSpPr txBox="1">
            <a:spLocks noGrp="1"/>
          </p:cNvSpPr>
          <p:nvPr>
            <p:ph type="ctrTitle"/>
          </p:nvPr>
        </p:nvSpPr>
        <p:spPr>
          <a:xfrm>
            <a:off x="794002" y="712115"/>
            <a:ext cx="3425700" cy="2971800"/>
          </a:xfrm>
          <a:prstGeom prst="rect">
            <a:avLst/>
          </a:prstGeom>
          <a:noFill/>
          <a:ln>
            <a:noFill/>
          </a:ln>
        </p:spPr>
        <p:txBody>
          <a:bodyPr spcFirstLastPara="1" wrap="square" lIns="71100" tIns="35550" rIns="71100" bIns="35550" anchor="b" anchorCtr="0">
            <a:normAutofit/>
          </a:bodyPr>
          <a:lstStyle>
            <a:lvl1pPr lvl="0" algn="l">
              <a:lnSpc>
                <a:spcPct val="90000"/>
              </a:lnSpc>
              <a:spcBef>
                <a:spcPts val="0"/>
              </a:spcBef>
              <a:spcAft>
                <a:spcPts val="0"/>
              </a:spcAft>
              <a:buClr>
                <a:schemeClr val="lt1"/>
              </a:buClr>
              <a:buSzPts val="4200"/>
              <a:buFont typeface="Garamond"/>
              <a:buNone/>
              <a:defRPr sz="4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
          <p:cNvSpPr txBox="1">
            <a:spLocks noGrp="1"/>
          </p:cNvSpPr>
          <p:nvPr>
            <p:ph type="subTitle" idx="1"/>
          </p:nvPr>
        </p:nvSpPr>
        <p:spPr>
          <a:xfrm>
            <a:off x="796080" y="3691535"/>
            <a:ext cx="3425700" cy="952500"/>
          </a:xfrm>
          <a:prstGeom prst="rect">
            <a:avLst/>
          </a:prstGeom>
          <a:noFill/>
          <a:ln>
            <a:noFill/>
          </a:ln>
        </p:spPr>
        <p:txBody>
          <a:bodyPr spcFirstLastPara="1" wrap="square" lIns="71100" tIns="35550" rIns="71100" bIns="35550" anchor="t" anchorCtr="0">
            <a:normAutofit/>
          </a:bodyPr>
          <a:lstStyle>
            <a:lvl1pPr lvl="0" algn="l">
              <a:lnSpc>
                <a:spcPct val="100000"/>
              </a:lnSpc>
              <a:spcBef>
                <a:spcPts val="900"/>
              </a:spcBef>
              <a:spcAft>
                <a:spcPts val="0"/>
              </a:spcAft>
              <a:buSzPts val="1200"/>
              <a:buNone/>
              <a:defRPr sz="1200" cap="none">
                <a:solidFill>
                  <a:schemeClr val="lt1"/>
                </a:solidFill>
                <a:latin typeface="Garamond"/>
                <a:ea typeface="Garamond"/>
                <a:cs typeface="Garamond"/>
                <a:sym typeface="Garamond"/>
              </a:defRPr>
            </a:lvl1pPr>
            <a:lvl2pPr lvl="1" algn="ctr">
              <a:lnSpc>
                <a:spcPct val="100000"/>
              </a:lnSpc>
              <a:spcBef>
                <a:spcPts val="200"/>
              </a:spcBef>
              <a:spcAft>
                <a:spcPts val="0"/>
              </a:spcAft>
              <a:buClr>
                <a:srgbClr val="3F3F3F"/>
              </a:buClr>
              <a:buSzPts val="1900"/>
              <a:buNone/>
              <a:defRPr sz="1900"/>
            </a:lvl2pPr>
            <a:lvl3pPr lvl="2" algn="ctr">
              <a:lnSpc>
                <a:spcPct val="100000"/>
              </a:lnSpc>
              <a:spcBef>
                <a:spcPts val="300"/>
              </a:spcBef>
              <a:spcAft>
                <a:spcPts val="0"/>
              </a:spcAft>
              <a:buClr>
                <a:srgbClr val="3F3F3F"/>
              </a:buClr>
              <a:buSzPts val="1900"/>
              <a:buNone/>
              <a:defRPr sz="1900"/>
            </a:lvl3pPr>
            <a:lvl4pPr lvl="3" algn="ctr">
              <a:lnSpc>
                <a:spcPct val="100000"/>
              </a:lnSpc>
              <a:spcBef>
                <a:spcPts val="300"/>
              </a:spcBef>
              <a:spcAft>
                <a:spcPts val="0"/>
              </a:spcAft>
              <a:buClr>
                <a:srgbClr val="3F3F3F"/>
              </a:buClr>
              <a:buSzPts val="1600"/>
              <a:buNone/>
              <a:defRPr sz="1600"/>
            </a:lvl4pPr>
            <a:lvl5pPr lvl="4" algn="ctr">
              <a:lnSpc>
                <a:spcPct val="100000"/>
              </a:lnSpc>
              <a:spcBef>
                <a:spcPts val="300"/>
              </a:spcBef>
              <a:spcAft>
                <a:spcPts val="0"/>
              </a:spcAft>
              <a:buClr>
                <a:srgbClr val="3F3F3F"/>
              </a:buClr>
              <a:buSzPts val="1600"/>
              <a:buNone/>
              <a:defRPr sz="1600"/>
            </a:lvl5pPr>
            <a:lvl6pPr lvl="5" algn="ctr">
              <a:lnSpc>
                <a:spcPct val="90000"/>
              </a:lnSpc>
              <a:spcBef>
                <a:spcPts val="300"/>
              </a:spcBef>
              <a:spcAft>
                <a:spcPts val="0"/>
              </a:spcAft>
              <a:buSzPts val="1600"/>
              <a:buNone/>
              <a:defRPr sz="1600"/>
            </a:lvl6pPr>
            <a:lvl7pPr lvl="6" algn="ctr">
              <a:lnSpc>
                <a:spcPct val="90000"/>
              </a:lnSpc>
              <a:spcBef>
                <a:spcPts val="300"/>
              </a:spcBef>
              <a:spcAft>
                <a:spcPts val="0"/>
              </a:spcAft>
              <a:buSzPts val="1600"/>
              <a:buNone/>
              <a:defRPr sz="1600"/>
            </a:lvl7pPr>
            <a:lvl8pPr lvl="7" algn="ctr">
              <a:lnSpc>
                <a:spcPct val="90000"/>
              </a:lnSpc>
              <a:spcBef>
                <a:spcPts val="300"/>
              </a:spcBef>
              <a:spcAft>
                <a:spcPts val="0"/>
              </a:spcAft>
              <a:buSzPts val="1600"/>
              <a:buNone/>
              <a:defRPr sz="1600"/>
            </a:lvl8pPr>
            <a:lvl9pPr lvl="8" algn="ctr">
              <a:lnSpc>
                <a:spcPct val="90000"/>
              </a:lnSpc>
              <a:spcBef>
                <a:spcPts val="300"/>
              </a:spcBef>
              <a:spcAft>
                <a:spcPts val="300"/>
              </a:spcAft>
              <a:buSzPts val="1600"/>
              <a:buNone/>
              <a:defRPr sz="1600"/>
            </a:lvl9pPr>
          </a:lstStyle>
          <a:p>
            <a:endParaRPr/>
          </a:p>
        </p:txBody>
      </p:sp>
      <p:sp>
        <p:nvSpPr>
          <p:cNvPr id="41" name="Google Shape;41;p4"/>
          <p:cNvSpPr>
            <a:spLocks noGrp="1"/>
          </p:cNvSpPr>
          <p:nvPr>
            <p:ph type="pic" idx="2"/>
          </p:nvPr>
        </p:nvSpPr>
        <p:spPr>
          <a:xfrm>
            <a:off x="3700291" y="-16215"/>
            <a:ext cx="5446200" cy="5731200"/>
          </a:xfrm>
          <a:prstGeom prst="rect">
            <a:avLst/>
          </a:prstGeom>
          <a:solidFill>
            <a:schemeClr val="accent4"/>
          </a:solidFill>
          <a:ln>
            <a:noFill/>
          </a:ln>
        </p:spPr>
      </p:sp>
      <p:sp>
        <p:nvSpPr>
          <p:cNvPr id="42" name="Google Shape;42;p4"/>
          <p:cNvSpPr/>
          <p:nvPr/>
        </p:nvSpPr>
        <p:spPr>
          <a:xfrm rot="10800000">
            <a:off x="3700407" y="223085"/>
            <a:ext cx="2273700" cy="2526600"/>
          </a:xfrm>
          <a:prstGeom prst="triangle">
            <a:avLst>
              <a:gd name="adj" fmla="val 50000"/>
            </a:avLst>
          </a:prstGeom>
          <a:noFill/>
          <a:ln w="15875" cap="flat" cmpd="sng">
            <a:solidFill>
              <a:schemeClr val="accent1"/>
            </a:solidFill>
            <a:prstDash val="solid"/>
            <a:round/>
            <a:headEnd type="none" w="sm" len="sm"/>
            <a:tailEnd type="none" w="sm" len="sm"/>
          </a:ln>
        </p:spPr>
        <p:txBody>
          <a:bodyPr spcFirstLastPara="1" wrap="square" lIns="71100" tIns="35550" rIns="71100" bIns="355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aramond"/>
              <a:ea typeface="Garamond"/>
              <a:cs typeface="Garamond"/>
              <a:sym typeface="Garamond"/>
            </a:endParaRPr>
          </a:p>
        </p:txBody>
      </p:sp>
      <p:sp>
        <p:nvSpPr>
          <p:cNvPr id="43" name="Google Shape;43;p4"/>
          <p:cNvSpPr/>
          <p:nvPr/>
        </p:nvSpPr>
        <p:spPr>
          <a:xfrm>
            <a:off x="-16631" y="4664133"/>
            <a:ext cx="945600" cy="1050900"/>
          </a:xfrm>
          <a:prstGeom prst="triangle">
            <a:avLst>
              <a:gd name="adj" fmla="val 50000"/>
            </a:avLst>
          </a:prstGeom>
          <a:solidFill>
            <a:schemeClr val="dk1"/>
          </a:solidFill>
          <a:ln>
            <a:noFill/>
          </a:ln>
        </p:spPr>
        <p:txBody>
          <a:bodyPr spcFirstLastPara="1" wrap="square" lIns="71100" tIns="35550" rIns="71100" bIns="355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aramond"/>
              <a:ea typeface="Garamond"/>
              <a:cs typeface="Garamond"/>
              <a:sym typeface="Garamond"/>
            </a:endParaRPr>
          </a:p>
        </p:txBody>
      </p:sp>
      <p:sp>
        <p:nvSpPr>
          <p:cNvPr id="44" name="Google Shape;44;p4"/>
          <p:cNvSpPr/>
          <p:nvPr/>
        </p:nvSpPr>
        <p:spPr>
          <a:xfrm rot="10800000">
            <a:off x="138329" y="197129"/>
            <a:ext cx="389400" cy="432900"/>
          </a:xfrm>
          <a:prstGeom prst="triangle">
            <a:avLst>
              <a:gd name="adj" fmla="val 50000"/>
            </a:avLst>
          </a:prstGeom>
          <a:solidFill>
            <a:schemeClr val="dk1"/>
          </a:solidFill>
          <a:ln>
            <a:noFill/>
          </a:ln>
        </p:spPr>
        <p:txBody>
          <a:bodyPr spcFirstLastPara="1" wrap="square" lIns="71100" tIns="35550" rIns="71100" bIns="355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aramond"/>
              <a:ea typeface="Garamond"/>
              <a:cs typeface="Garamond"/>
              <a:sym typeface="Garamond"/>
            </a:endParaRPr>
          </a:p>
        </p:txBody>
      </p:sp>
      <p:sp>
        <p:nvSpPr>
          <p:cNvPr id="45" name="Google Shape;45;p4"/>
          <p:cNvSpPr/>
          <p:nvPr/>
        </p:nvSpPr>
        <p:spPr>
          <a:xfrm>
            <a:off x="3310788" y="4829488"/>
            <a:ext cx="389400" cy="432900"/>
          </a:xfrm>
          <a:prstGeom prst="triangle">
            <a:avLst>
              <a:gd name="adj" fmla="val 50000"/>
            </a:avLst>
          </a:prstGeom>
          <a:solidFill>
            <a:schemeClr val="dk1"/>
          </a:solidFill>
          <a:ln>
            <a:noFill/>
          </a:ln>
        </p:spPr>
        <p:txBody>
          <a:bodyPr spcFirstLastPara="1" wrap="square" lIns="71100" tIns="35550" rIns="71100" bIns="355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aramond"/>
              <a:ea typeface="Garamond"/>
              <a:cs typeface="Garamond"/>
              <a:sym typeface="Garamond"/>
            </a:endParaRPr>
          </a:p>
        </p:txBody>
      </p:sp>
      <p:sp>
        <p:nvSpPr>
          <p:cNvPr id="46" name="Google Shape;46;p4"/>
          <p:cNvSpPr/>
          <p:nvPr/>
        </p:nvSpPr>
        <p:spPr>
          <a:xfrm rot="5400000">
            <a:off x="-63501" y="2551901"/>
            <a:ext cx="540300" cy="395700"/>
          </a:xfrm>
          <a:prstGeom prst="triangle">
            <a:avLst>
              <a:gd name="adj" fmla="val 50000"/>
            </a:avLst>
          </a:prstGeom>
          <a:solidFill>
            <a:schemeClr val="accent1"/>
          </a:solidFill>
          <a:ln>
            <a:noFill/>
          </a:ln>
        </p:spPr>
        <p:txBody>
          <a:bodyPr spcFirstLastPara="1" wrap="square" lIns="71100" tIns="35550" rIns="71100" bIns="3555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aramond"/>
              <a:ea typeface="Garamond"/>
              <a:cs typeface="Garamond"/>
              <a:sym typeface="Garamon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47"/>
        <p:cNvGrpSpPr/>
        <p:nvPr/>
      </p:nvGrpSpPr>
      <p:grpSpPr>
        <a:xfrm>
          <a:off x="0" y="0"/>
          <a:ext cx="0" cy="0"/>
          <a:chOff x="0" y="0"/>
          <a:chExt cx="0" cy="0"/>
        </a:xfrm>
      </p:grpSpPr>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48"/>
        <p:cNvGrpSpPr/>
        <p:nvPr/>
      </p:nvGrpSpPr>
      <p:grpSpPr>
        <a:xfrm>
          <a:off x="0" y="0"/>
          <a:ext cx="0" cy="0"/>
          <a:chOff x="0" y="0"/>
          <a:chExt cx="0" cy="0"/>
        </a:xfrm>
      </p:grpSpPr>
      <p:sp>
        <p:nvSpPr>
          <p:cNvPr id="49" name="Google Shape;49;p6"/>
          <p:cNvSpPr txBox="1">
            <a:spLocks noGrp="1"/>
          </p:cNvSpPr>
          <p:nvPr>
            <p:ph type="body" idx="1"/>
          </p:nvPr>
        </p:nvSpPr>
        <p:spPr>
          <a:xfrm>
            <a:off x="462019" y="1344613"/>
            <a:ext cx="7759644" cy="3853905"/>
          </a:xfrm>
          <a:prstGeom prst="rect">
            <a:avLst/>
          </a:prstGeom>
          <a:noFill/>
          <a:ln>
            <a:noFill/>
          </a:ln>
        </p:spPr>
        <p:txBody>
          <a:bodyPr spcFirstLastPara="1" wrap="square" lIns="0" tIns="45700" rIns="0" bIns="45700" anchor="t" anchorCtr="0">
            <a:normAutofit/>
          </a:bodyPr>
          <a:lstStyle>
            <a:lvl1pPr marL="457200" lvl="0" indent="-330200" algn="l">
              <a:lnSpc>
                <a:spcPct val="100000"/>
              </a:lnSpc>
              <a:spcBef>
                <a:spcPts val="0"/>
              </a:spcBef>
              <a:spcAft>
                <a:spcPts val="0"/>
              </a:spcAft>
              <a:buSzPts val="1600"/>
              <a:buChar char="▪"/>
              <a:defRPr sz="1600"/>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400"/>
              </a:spcBef>
              <a:spcAft>
                <a:spcPts val="0"/>
              </a:spcAft>
              <a:buSzPts val="1600"/>
              <a:buChar char="▪"/>
              <a:defRPr sz="1600"/>
            </a:lvl3pPr>
            <a:lvl4pPr marL="1828800" lvl="3" indent="-330200" algn="l">
              <a:lnSpc>
                <a:spcPct val="100000"/>
              </a:lnSpc>
              <a:spcBef>
                <a:spcPts val="400"/>
              </a:spcBef>
              <a:spcAft>
                <a:spcPts val="0"/>
              </a:spcAft>
              <a:buSzPts val="1600"/>
              <a:buChar char="▪"/>
              <a:defRPr sz="1600"/>
            </a:lvl4pPr>
            <a:lvl5pPr marL="2286000" lvl="4" indent="-330200" algn="l">
              <a:lnSpc>
                <a:spcPct val="100000"/>
              </a:lnSpc>
              <a:spcBef>
                <a:spcPts val="400"/>
              </a:spcBef>
              <a:spcAft>
                <a:spcPts val="0"/>
              </a:spcAft>
              <a:buSzPts val="1600"/>
              <a:buChar char="▪"/>
              <a:defRPr sz="1600"/>
            </a:lvl5pPr>
            <a:lvl6pPr marL="2743200" lvl="5" indent="-342900" algn="l">
              <a:lnSpc>
                <a:spcPct val="100000"/>
              </a:lnSpc>
              <a:spcBef>
                <a:spcPts val="4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0" name="Google Shape;50;p6"/>
          <p:cNvSpPr txBox="1">
            <a:spLocks noGrp="1"/>
          </p:cNvSpPr>
          <p:nvPr>
            <p:ph type="dt" idx="10"/>
          </p:nvPr>
        </p:nvSpPr>
        <p:spPr>
          <a:xfrm>
            <a:off x="5745181" y="5412059"/>
            <a:ext cx="987407" cy="258085"/>
          </a:xfrm>
          <a:prstGeom prst="rect">
            <a:avLst/>
          </a:prstGeom>
          <a:noFill/>
          <a:ln>
            <a:noFill/>
          </a:ln>
        </p:spPr>
        <p:txBody>
          <a:bodyPr spcFirstLastPara="1" wrap="square" lIns="0"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1354561" y="5412059"/>
            <a:ext cx="3217443" cy="25808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52" name="Google Shape;52;p6"/>
          <p:cNvSpPr txBox="1">
            <a:spLocks noGrp="1"/>
          </p:cNvSpPr>
          <p:nvPr>
            <p:ph type="sldNum" idx="12"/>
          </p:nvPr>
        </p:nvSpPr>
        <p:spPr>
          <a:xfrm>
            <a:off x="462407" y="5412059"/>
            <a:ext cx="892150" cy="258085"/>
          </a:xfrm>
          <a:prstGeom prst="rect">
            <a:avLst/>
          </a:prstGeom>
          <a:noFill/>
          <a:ln>
            <a:noFill/>
          </a:ln>
        </p:spPr>
        <p:txBody>
          <a:bodyPr spcFirstLastPara="1" wrap="square" lIns="0" tIns="45700" rIns="0"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9pPr>
          </a:lstStyle>
          <a:p>
            <a:pPr marL="0" lvl="0" indent="0" algn="l" rtl="0">
              <a:spcBef>
                <a:spcPts val="0"/>
              </a:spcBef>
              <a:spcAft>
                <a:spcPts val="0"/>
              </a:spcAft>
              <a:buNone/>
            </a:pPr>
            <a:r>
              <a:rPr lang="en-US"/>
              <a:t>SLIDE </a:t>
            </a:r>
            <a:fld id="{00000000-1234-1234-1234-123412341234}" type="slidenum">
              <a:rPr lang="en-US"/>
              <a:t>‹#›</a:t>
            </a:fld>
            <a:endParaRPr/>
          </a:p>
        </p:txBody>
      </p:sp>
      <p:sp>
        <p:nvSpPr>
          <p:cNvPr id="53" name="Google Shape;53;p6"/>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Zwei Inhalte Vergleich">
  <p:cSld name="Zwei Inhalte Vergleich">
    <p:spTree>
      <p:nvGrpSpPr>
        <p:cNvPr id="1" name="Shape 54"/>
        <p:cNvGrpSpPr/>
        <p:nvPr/>
      </p:nvGrpSpPr>
      <p:grpSpPr>
        <a:xfrm>
          <a:off x="0" y="0"/>
          <a:ext cx="0" cy="0"/>
          <a:chOff x="0" y="0"/>
          <a:chExt cx="0" cy="0"/>
        </a:xfrm>
      </p:grpSpPr>
      <p:sp>
        <p:nvSpPr>
          <p:cNvPr id="55" name="Google Shape;55;p7"/>
          <p:cNvSpPr txBox="1">
            <a:spLocks noGrp="1"/>
          </p:cNvSpPr>
          <p:nvPr>
            <p:ph type="body" idx="1"/>
          </p:nvPr>
        </p:nvSpPr>
        <p:spPr>
          <a:xfrm>
            <a:off x="462405" y="1935991"/>
            <a:ext cx="3960000" cy="3267834"/>
          </a:xfrm>
          <a:prstGeom prst="rect">
            <a:avLst/>
          </a:prstGeom>
          <a:noFill/>
          <a:ln>
            <a:noFill/>
          </a:ln>
        </p:spPr>
        <p:txBody>
          <a:bodyPr spcFirstLastPara="1" wrap="square" lIns="0" tIns="45700" rIns="0" bIns="45700" anchor="t" anchorCtr="0">
            <a:normAutofit/>
          </a:bodyPr>
          <a:lstStyle>
            <a:lvl1pPr marL="457200" lvl="0" indent="-330200" algn="l">
              <a:lnSpc>
                <a:spcPct val="100000"/>
              </a:lnSpc>
              <a:spcBef>
                <a:spcPts val="0"/>
              </a:spcBef>
              <a:spcAft>
                <a:spcPts val="0"/>
              </a:spcAft>
              <a:buSzPts val="1600"/>
              <a:buChar char="▪"/>
              <a:defRPr sz="1600"/>
            </a:lvl1pPr>
            <a:lvl2pPr marL="914400" lvl="1" indent="-323850" algn="l">
              <a:lnSpc>
                <a:spcPct val="100000"/>
              </a:lnSpc>
              <a:spcBef>
                <a:spcPts val="600"/>
              </a:spcBef>
              <a:spcAft>
                <a:spcPts val="0"/>
              </a:spcAft>
              <a:buSzPts val="1500"/>
              <a:buChar char="▪"/>
              <a:defRPr sz="1500"/>
            </a:lvl2pPr>
            <a:lvl3pPr marL="1371600" lvl="2" indent="-304800" algn="l">
              <a:lnSpc>
                <a:spcPct val="100000"/>
              </a:lnSpc>
              <a:spcBef>
                <a:spcPts val="400"/>
              </a:spcBef>
              <a:spcAft>
                <a:spcPts val="0"/>
              </a:spcAft>
              <a:buSzPts val="1200"/>
              <a:buChar char="▪"/>
              <a:defRPr sz="1200"/>
            </a:lvl3pPr>
            <a:lvl4pPr marL="1828800" lvl="3" indent="-298450" algn="l">
              <a:lnSpc>
                <a:spcPct val="100000"/>
              </a:lnSpc>
              <a:spcBef>
                <a:spcPts val="400"/>
              </a:spcBef>
              <a:spcAft>
                <a:spcPts val="0"/>
              </a:spcAft>
              <a:buSzPts val="1100"/>
              <a:buChar char="▪"/>
              <a:defRPr sz="1100"/>
            </a:lvl4pPr>
            <a:lvl5pPr marL="2286000" lvl="4" indent="-298450" algn="l">
              <a:lnSpc>
                <a:spcPct val="100000"/>
              </a:lnSpc>
              <a:spcBef>
                <a:spcPts val="400"/>
              </a:spcBef>
              <a:spcAft>
                <a:spcPts val="0"/>
              </a:spcAft>
              <a:buSzPts val="1100"/>
              <a:buChar char="▪"/>
              <a:defRPr sz="1100"/>
            </a:lvl5pPr>
            <a:lvl6pPr marL="2743200" lvl="5" indent="-342900" algn="l">
              <a:lnSpc>
                <a:spcPct val="100000"/>
              </a:lnSpc>
              <a:spcBef>
                <a:spcPts val="4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6" name="Google Shape;56;p7"/>
          <p:cNvSpPr txBox="1">
            <a:spLocks noGrp="1"/>
          </p:cNvSpPr>
          <p:nvPr>
            <p:ph type="body" idx="2"/>
          </p:nvPr>
        </p:nvSpPr>
        <p:spPr>
          <a:xfrm>
            <a:off x="4715688" y="1935991"/>
            <a:ext cx="3960000" cy="3267834"/>
          </a:xfrm>
          <a:prstGeom prst="rect">
            <a:avLst/>
          </a:prstGeom>
          <a:noFill/>
          <a:ln>
            <a:noFill/>
          </a:ln>
        </p:spPr>
        <p:txBody>
          <a:bodyPr spcFirstLastPara="1" wrap="square" lIns="0" tIns="45700" rIns="0" bIns="45700" anchor="t" anchorCtr="0">
            <a:normAutofit/>
          </a:bodyPr>
          <a:lstStyle>
            <a:lvl1pPr marL="457200" lvl="0" indent="-330200" algn="l">
              <a:lnSpc>
                <a:spcPct val="100000"/>
              </a:lnSpc>
              <a:spcBef>
                <a:spcPts val="0"/>
              </a:spcBef>
              <a:spcAft>
                <a:spcPts val="0"/>
              </a:spcAft>
              <a:buSzPts val="1600"/>
              <a:buChar char="▪"/>
              <a:defRPr sz="1600"/>
            </a:lvl1pPr>
            <a:lvl2pPr marL="914400" lvl="1" indent="-323850" algn="l">
              <a:lnSpc>
                <a:spcPct val="100000"/>
              </a:lnSpc>
              <a:spcBef>
                <a:spcPts val="600"/>
              </a:spcBef>
              <a:spcAft>
                <a:spcPts val="0"/>
              </a:spcAft>
              <a:buSzPts val="1500"/>
              <a:buChar char="▪"/>
              <a:defRPr sz="1500"/>
            </a:lvl2pPr>
            <a:lvl3pPr marL="1371600" lvl="2" indent="-304800" algn="l">
              <a:lnSpc>
                <a:spcPct val="100000"/>
              </a:lnSpc>
              <a:spcBef>
                <a:spcPts val="400"/>
              </a:spcBef>
              <a:spcAft>
                <a:spcPts val="0"/>
              </a:spcAft>
              <a:buSzPts val="1200"/>
              <a:buChar char="▪"/>
              <a:defRPr sz="1200"/>
            </a:lvl3pPr>
            <a:lvl4pPr marL="1828800" lvl="3" indent="-298450" algn="l">
              <a:lnSpc>
                <a:spcPct val="100000"/>
              </a:lnSpc>
              <a:spcBef>
                <a:spcPts val="400"/>
              </a:spcBef>
              <a:spcAft>
                <a:spcPts val="0"/>
              </a:spcAft>
              <a:buSzPts val="1100"/>
              <a:buChar char="▪"/>
              <a:defRPr sz="1100"/>
            </a:lvl4pPr>
            <a:lvl5pPr marL="2286000" lvl="4" indent="-298450" algn="l">
              <a:lnSpc>
                <a:spcPct val="100000"/>
              </a:lnSpc>
              <a:spcBef>
                <a:spcPts val="400"/>
              </a:spcBef>
              <a:spcAft>
                <a:spcPts val="0"/>
              </a:spcAft>
              <a:buSzPts val="1100"/>
              <a:buChar char="▪"/>
              <a:defRPr sz="1100"/>
            </a:lvl5pPr>
            <a:lvl6pPr marL="2743200" lvl="5" indent="-342900" algn="l">
              <a:lnSpc>
                <a:spcPct val="100000"/>
              </a:lnSpc>
              <a:spcBef>
                <a:spcPts val="4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7" name="Google Shape;57;p7"/>
          <p:cNvSpPr txBox="1">
            <a:spLocks noGrp="1"/>
          </p:cNvSpPr>
          <p:nvPr>
            <p:ph type="body" idx="3"/>
          </p:nvPr>
        </p:nvSpPr>
        <p:spPr>
          <a:xfrm>
            <a:off x="468314" y="1344613"/>
            <a:ext cx="3960811" cy="533136"/>
          </a:xfrm>
          <a:prstGeom prst="rect">
            <a:avLst/>
          </a:prstGeom>
          <a:solidFill>
            <a:srgbClr val="CBDDEF"/>
          </a:solidFill>
          <a:ln w="12700" cap="flat" cmpd="sng">
            <a:solidFill>
              <a:schemeClr val="lt1"/>
            </a:solidFill>
            <a:prstDash val="solid"/>
            <a:miter lim="800000"/>
            <a:headEnd type="none" w="sm" len="sm"/>
            <a:tailEnd type="none" w="sm" len="sm"/>
          </a:ln>
        </p:spPr>
        <p:txBody>
          <a:bodyPr spcFirstLastPara="1" wrap="square" lIns="0" tIns="45700" rIns="0" bIns="45700" anchor="ctr" anchorCtr="0">
            <a:noAutofit/>
          </a:bodyPr>
          <a:lstStyle>
            <a:lvl1pPr marL="457200" lvl="0" indent="-228600" algn="l">
              <a:lnSpc>
                <a:spcPct val="100000"/>
              </a:lnSpc>
              <a:spcBef>
                <a:spcPts val="0"/>
              </a:spcBef>
              <a:spcAft>
                <a:spcPts val="0"/>
              </a:spcAft>
              <a:buSzPts val="1800"/>
              <a:buNone/>
              <a:defRPr sz="1800" b="1">
                <a:solidFill>
                  <a:schemeClr val="dk1"/>
                </a:solidFill>
                <a:latin typeface="Georgia"/>
                <a:ea typeface="Georgia"/>
                <a:cs typeface="Georgia"/>
                <a:sym typeface="Georgia"/>
              </a:defRPr>
            </a:lvl1pPr>
            <a:lvl2pPr marL="914400" lvl="1" indent="-228600" algn="l">
              <a:lnSpc>
                <a:spcPct val="100000"/>
              </a:lnSpc>
              <a:spcBef>
                <a:spcPts val="600"/>
              </a:spcBef>
              <a:spcAft>
                <a:spcPts val="0"/>
              </a:spcAft>
              <a:buSzPts val="2000"/>
              <a:buNone/>
              <a:defRPr sz="2000" b="1"/>
            </a:lvl2pPr>
            <a:lvl3pPr marL="1371600" lvl="2" indent="-228600" algn="l">
              <a:lnSpc>
                <a:spcPct val="100000"/>
              </a:lnSpc>
              <a:spcBef>
                <a:spcPts val="400"/>
              </a:spcBef>
              <a:spcAft>
                <a:spcPts val="0"/>
              </a:spcAft>
              <a:buSzPts val="1800"/>
              <a:buNone/>
              <a:defRPr sz="1800" b="1"/>
            </a:lvl3pPr>
            <a:lvl4pPr marL="1828800" lvl="3" indent="-228600" algn="l">
              <a:lnSpc>
                <a:spcPct val="100000"/>
              </a:lnSpc>
              <a:spcBef>
                <a:spcPts val="400"/>
              </a:spcBef>
              <a:spcAft>
                <a:spcPts val="0"/>
              </a:spcAft>
              <a:buSzPts val="1600"/>
              <a:buNone/>
              <a:defRPr sz="1600" b="1"/>
            </a:lvl4pPr>
            <a:lvl5pPr marL="2286000" lvl="4" indent="-228600" algn="l">
              <a:lnSpc>
                <a:spcPct val="100000"/>
              </a:lnSpc>
              <a:spcBef>
                <a:spcPts val="400"/>
              </a:spcBef>
              <a:spcAft>
                <a:spcPts val="0"/>
              </a:spcAft>
              <a:buSzPts val="1600"/>
              <a:buNone/>
              <a:defRPr sz="1600" b="1"/>
            </a:lvl5pPr>
            <a:lvl6pPr marL="2743200" lvl="5" indent="-228600" algn="l">
              <a:lnSpc>
                <a:spcPct val="100000"/>
              </a:lnSpc>
              <a:spcBef>
                <a:spcPts val="4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8" name="Google Shape;58;p7"/>
          <p:cNvSpPr txBox="1">
            <a:spLocks noGrp="1"/>
          </p:cNvSpPr>
          <p:nvPr>
            <p:ph type="dt" idx="10"/>
          </p:nvPr>
        </p:nvSpPr>
        <p:spPr>
          <a:xfrm>
            <a:off x="5745181" y="5412059"/>
            <a:ext cx="987407" cy="258085"/>
          </a:xfrm>
          <a:prstGeom prst="rect">
            <a:avLst/>
          </a:prstGeom>
          <a:noFill/>
          <a:ln>
            <a:noFill/>
          </a:ln>
        </p:spPr>
        <p:txBody>
          <a:bodyPr spcFirstLastPara="1" wrap="square" lIns="0" tIns="45700" rIns="0"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1354561" y="5412059"/>
            <a:ext cx="3217443" cy="25808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60" name="Google Shape;60;p7"/>
          <p:cNvSpPr txBox="1">
            <a:spLocks noGrp="1"/>
          </p:cNvSpPr>
          <p:nvPr>
            <p:ph type="sldNum" idx="12"/>
          </p:nvPr>
        </p:nvSpPr>
        <p:spPr>
          <a:xfrm>
            <a:off x="462407" y="5412059"/>
            <a:ext cx="892150" cy="258085"/>
          </a:xfrm>
          <a:prstGeom prst="rect">
            <a:avLst/>
          </a:prstGeom>
          <a:noFill/>
          <a:ln>
            <a:noFill/>
          </a:ln>
        </p:spPr>
        <p:txBody>
          <a:bodyPr spcFirstLastPara="1" wrap="square" lIns="0" tIns="45700" rIns="0"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9pPr>
          </a:lstStyle>
          <a:p>
            <a:pPr marL="0" lvl="0" indent="0" algn="l" rtl="0">
              <a:spcBef>
                <a:spcPts val="0"/>
              </a:spcBef>
              <a:spcAft>
                <a:spcPts val="0"/>
              </a:spcAft>
              <a:buNone/>
            </a:pPr>
            <a:r>
              <a:rPr lang="en-US"/>
              <a:t>SLIDE </a:t>
            </a:r>
            <a:fld id="{00000000-1234-1234-1234-123412341234}" type="slidenum">
              <a:rPr lang="en-US"/>
              <a:t>‹#›</a:t>
            </a:fld>
            <a:endParaRPr/>
          </a:p>
        </p:txBody>
      </p:sp>
      <p:sp>
        <p:nvSpPr>
          <p:cNvPr id="61" name="Google Shape;61;p7"/>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
          <p:cNvSpPr txBox="1">
            <a:spLocks noGrp="1"/>
          </p:cNvSpPr>
          <p:nvPr>
            <p:ph type="body" idx="4"/>
          </p:nvPr>
        </p:nvSpPr>
        <p:spPr>
          <a:xfrm>
            <a:off x="4727894" y="1344613"/>
            <a:ext cx="3960811" cy="533136"/>
          </a:xfrm>
          <a:prstGeom prst="rect">
            <a:avLst/>
          </a:prstGeom>
          <a:solidFill>
            <a:srgbClr val="CBDDEF"/>
          </a:solidFill>
          <a:ln w="12700" cap="flat" cmpd="sng">
            <a:solidFill>
              <a:schemeClr val="lt1"/>
            </a:solidFill>
            <a:prstDash val="solid"/>
            <a:miter lim="800000"/>
            <a:headEnd type="none" w="sm" len="sm"/>
            <a:tailEnd type="none" w="sm" len="sm"/>
          </a:ln>
        </p:spPr>
        <p:txBody>
          <a:bodyPr spcFirstLastPara="1" wrap="square" lIns="0" tIns="45700" rIns="0" bIns="45700" anchor="ctr" anchorCtr="0">
            <a:noAutofit/>
          </a:bodyPr>
          <a:lstStyle>
            <a:lvl1pPr marL="457200" lvl="0" indent="-228600" algn="l">
              <a:lnSpc>
                <a:spcPct val="100000"/>
              </a:lnSpc>
              <a:spcBef>
                <a:spcPts val="0"/>
              </a:spcBef>
              <a:spcAft>
                <a:spcPts val="0"/>
              </a:spcAft>
              <a:buSzPts val="1800"/>
              <a:buNone/>
              <a:defRPr sz="1800" b="1">
                <a:solidFill>
                  <a:schemeClr val="dk1"/>
                </a:solidFill>
                <a:latin typeface="Georgia"/>
                <a:ea typeface="Georgia"/>
                <a:cs typeface="Georgia"/>
                <a:sym typeface="Georgia"/>
              </a:defRPr>
            </a:lvl1pPr>
            <a:lvl2pPr marL="914400" lvl="1" indent="-228600" algn="l">
              <a:lnSpc>
                <a:spcPct val="100000"/>
              </a:lnSpc>
              <a:spcBef>
                <a:spcPts val="600"/>
              </a:spcBef>
              <a:spcAft>
                <a:spcPts val="0"/>
              </a:spcAft>
              <a:buSzPts val="2000"/>
              <a:buNone/>
              <a:defRPr sz="2000" b="1"/>
            </a:lvl2pPr>
            <a:lvl3pPr marL="1371600" lvl="2" indent="-228600" algn="l">
              <a:lnSpc>
                <a:spcPct val="100000"/>
              </a:lnSpc>
              <a:spcBef>
                <a:spcPts val="400"/>
              </a:spcBef>
              <a:spcAft>
                <a:spcPts val="0"/>
              </a:spcAft>
              <a:buSzPts val="1800"/>
              <a:buNone/>
              <a:defRPr sz="1800" b="1"/>
            </a:lvl3pPr>
            <a:lvl4pPr marL="1828800" lvl="3" indent="-228600" algn="l">
              <a:lnSpc>
                <a:spcPct val="100000"/>
              </a:lnSpc>
              <a:spcBef>
                <a:spcPts val="400"/>
              </a:spcBef>
              <a:spcAft>
                <a:spcPts val="0"/>
              </a:spcAft>
              <a:buSzPts val="1600"/>
              <a:buNone/>
              <a:defRPr sz="1600" b="1"/>
            </a:lvl4pPr>
            <a:lvl5pPr marL="2286000" lvl="4" indent="-228600" algn="l">
              <a:lnSpc>
                <a:spcPct val="100000"/>
              </a:lnSpc>
              <a:spcBef>
                <a:spcPts val="400"/>
              </a:spcBef>
              <a:spcAft>
                <a:spcPts val="0"/>
              </a:spcAft>
              <a:buSzPts val="1600"/>
              <a:buNone/>
              <a:defRPr sz="1600" b="1"/>
            </a:lvl5pPr>
            <a:lvl6pPr marL="2743200" lvl="5" indent="-228600" algn="l">
              <a:lnSpc>
                <a:spcPct val="100000"/>
              </a:lnSpc>
              <a:spcBef>
                <a:spcPts val="4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94340" y="978955"/>
            <a:ext cx="9137619" cy="23962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11" name="Google Shape;11;p1"/>
          <p:cNvPicPr preferRelativeResize="0"/>
          <p:nvPr/>
        </p:nvPicPr>
        <p:blipFill rotWithShape="1">
          <a:blip r:embed="rId8">
            <a:alphaModFix/>
          </a:blip>
          <a:srcRect/>
          <a:stretch/>
        </p:blipFill>
        <p:spPr>
          <a:xfrm>
            <a:off x="7711621" y="288569"/>
            <a:ext cx="1170000" cy="617280"/>
          </a:xfrm>
          <a:prstGeom prst="rect">
            <a:avLst/>
          </a:prstGeom>
          <a:noFill/>
          <a:ln>
            <a:noFill/>
          </a:ln>
        </p:spPr>
      </p:pic>
      <p:sp>
        <p:nvSpPr>
          <p:cNvPr id="12" name="Google Shape;12;p1"/>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lvl1pPr marL="457200" marR="0" lvl="0" indent="-330200" algn="l" rtl="0">
              <a:lnSpc>
                <a:spcPct val="100000"/>
              </a:lnSpc>
              <a:spcBef>
                <a:spcPts val="0"/>
              </a:spcBef>
              <a:spcAft>
                <a:spcPts val="0"/>
              </a:spcAft>
              <a:buClr>
                <a:srgbClr val="00347B"/>
              </a:buClr>
              <a:buSzPts val="1600"/>
              <a:buFont typeface="Noto Sans Symbols"/>
              <a:buChar char="▪"/>
              <a:defRPr sz="1600" b="0" i="0" u="none" strike="noStrike" cap="none">
                <a:solidFill>
                  <a:schemeClr val="dk1"/>
                </a:solidFill>
                <a:latin typeface="Arial"/>
                <a:ea typeface="Arial"/>
                <a:cs typeface="Arial"/>
                <a:sym typeface="Arial"/>
              </a:defRPr>
            </a:lvl1pPr>
            <a:lvl2pPr marL="914400" marR="0" lvl="1" indent="-323850" algn="l" rtl="0">
              <a:lnSpc>
                <a:spcPct val="100000"/>
              </a:lnSpc>
              <a:spcBef>
                <a:spcPts val="600"/>
              </a:spcBef>
              <a:spcAft>
                <a:spcPts val="0"/>
              </a:spcAft>
              <a:buClr>
                <a:srgbClr val="00347B"/>
              </a:buClr>
              <a:buSzPts val="1500"/>
              <a:buFont typeface="Noto Sans Symbols"/>
              <a:buChar char="▪"/>
              <a:defRPr sz="1500" b="0" i="0" u="none" strike="noStrike" cap="none">
                <a:solidFill>
                  <a:schemeClr val="dk1"/>
                </a:solidFill>
                <a:latin typeface="Arial"/>
                <a:ea typeface="Arial"/>
                <a:cs typeface="Arial"/>
                <a:sym typeface="Arial"/>
              </a:defRPr>
            </a:lvl2pPr>
            <a:lvl3pPr marL="1371600" marR="0" lvl="2" indent="-317500" algn="l" rtl="0">
              <a:lnSpc>
                <a:spcPct val="100000"/>
              </a:lnSpc>
              <a:spcBef>
                <a:spcPts val="400"/>
              </a:spcBef>
              <a:spcAft>
                <a:spcPts val="0"/>
              </a:spcAft>
              <a:buClr>
                <a:srgbClr val="00347B"/>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04800" algn="l" rtl="0">
              <a:lnSpc>
                <a:spcPct val="100000"/>
              </a:lnSpc>
              <a:spcBef>
                <a:spcPts val="400"/>
              </a:spcBef>
              <a:spcAft>
                <a:spcPts val="0"/>
              </a:spcAft>
              <a:buClr>
                <a:srgbClr val="00347B"/>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400"/>
              </a:spcBef>
              <a:spcAft>
                <a:spcPts val="0"/>
              </a:spcAft>
              <a:buClr>
                <a:srgbClr val="00347B"/>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9pPr>
          </a:lstStyle>
          <a:p>
            <a:endParaRPr/>
          </a:p>
        </p:txBody>
      </p:sp>
      <p:sp>
        <p:nvSpPr>
          <p:cNvPr id="13" name="Google Shape;13;p1"/>
          <p:cNvSpPr txBox="1">
            <a:spLocks noGrp="1"/>
          </p:cNvSpPr>
          <p:nvPr>
            <p:ph type="sldNum" idx="12"/>
          </p:nvPr>
        </p:nvSpPr>
        <p:spPr>
          <a:xfrm>
            <a:off x="462407" y="5412059"/>
            <a:ext cx="892150" cy="258085"/>
          </a:xfrm>
          <a:prstGeom prst="rect">
            <a:avLst/>
          </a:prstGeom>
          <a:noFill/>
          <a:ln>
            <a:noFill/>
          </a:ln>
        </p:spPr>
        <p:txBody>
          <a:bodyPr spcFirstLastPara="1" wrap="square" lIns="0" tIns="45700" rIns="0" bIns="4570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Verdana"/>
                <a:ea typeface="Verdana"/>
                <a:cs typeface="Verdana"/>
                <a:sym typeface="Verdana"/>
              </a:defRPr>
            </a:lvl9pPr>
          </a:lstStyle>
          <a:p>
            <a:pPr marL="0" lvl="0" indent="0" algn="l" rtl="0">
              <a:spcBef>
                <a:spcPts val="0"/>
              </a:spcBef>
              <a:spcAft>
                <a:spcPts val="0"/>
              </a:spcAft>
              <a:buNone/>
            </a:pPr>
            <a:r>
              <a:rPr lang="en-US"/>
              <a:t>SLIDES </a:t>
            </a:r>
            <a:fld id="{00000000-1234-1234-1234-123412341234}" type="slidenum">
              <a:rPr lang="en-US"/>
              <a:t>‹#›</a:t>
            </a:fld>
            <a:endParaRPr/>
          </a:p>
        </p:txBody>
      </p:sp>
      <p:sp>
        <p:nvSpPr>
          <p:cNvPr id="14" name="Google Shape;14;p1"/>
          <p:cNvSpPr txBox="1">
            <a:spLocks noGrp="1"/>
          </p:cNvSpPr>
          <p:nvPr>
            <p:ph type="dt" idx="10"/>
          </p:nvPr>
        </p:nvSpPr>
        <p:spPr>
          <a:xfrm>
            <a:off x="5745181" y="5412059"/>
            <a:ext cx="987407" cy="258085"/>
          </a:xfrm>
          <a:prstGeom prst="rect">
            <a:avLst/>
          </a:prstGeom>
          <a:noFill/>
          <a:ln>
            <a:noFill/>
          </a:ln>
        </p:spPr>
        <p:txBody>
          <a:bodyPr spcFirstLastPara="1" wrap="square" lIns="0" tIns="45700" rIns="0" bIns="45700"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888888"/>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endParaRPr/>
          </a:p>
        </p:txBody>
      </p:sp>
      <p:sp>
        <p:nvSpPr>
          <p:cNvPr id="15" name="Google Shape;15;p1"/>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lvl1pPr marR="0" lvl="0" algn="l"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6" name="Google Shape;16;p1"/>
          <p:cNvPicPr preferRelativeResize="0"/>
          <p:nvPr/>
        </p:nvPicPr>
        <p:blipFill rotWithShape="1">
          <a:blip r:embed="rId9">
            <a:alphaModFix/>
          </a:blip>
          <a:srcRect/>
          <a:stretch/>
        </p:blipFill>
        <p:spPr>
          <a:xfrm>
            <a:off x="7567613" y="5351511"/>
            <a:ext cx="1318058" cy="228552"/>
          </a:xfrm>
          <a:prstGeom prst="rect">
            <a:avLst/>
          </a:prstGeom>
          <a:noFill/>
          <a:ln>
            <a:noFill/>
          </a:ln>
        </p:spPr>
      </p:pic>
      <p:pic>
        <p:nvPicPr>
          <p:cNvPr id="17" name="Google Shape;17;p1"/>
          <p:cNvPicPr preferRelativeResize="0"/>
          <p:nvPr/>
        </p:nvPicPr>
        <p:blipFill rotWithShape="1">
          <a:blip r:embed="rId10">
            <a:alphaModFix/>
          </a:blip>
          <a:srcRect/>
          <a:stretch/>
        </p:blipFill>
        <p:spPr>
          <a:xfrm>
            <a:off x="0" y="0"/>
            <a:ext cx="390525" cy="5715000"/>
          </a:xfrm>
          <a:prstGeom prst="rect">
            <a:avLst/>
          </a:prstGeom>
          <a:noFill/>
          <a:ln>
            <a:noFill/>
          </a:ln>
        </p:spPr>
      </p:pic>
      <p:pic>
        <p:nvPicPr>
          <p:cNvPr id="18" name="Google Shape;18;p1"/>
          <p:cNvPicPr preferRelativeResize="0"/>
          <p:nvPr/>
        </p:nvPicPr>
        <p:blipFill rotWithShape="1">
          <a:blip r:embed="rId11">
            <a:alphaModFix/>
          </a:blip>
          <a:srcRect/>
          <a:stretch/>
        </p:blipFill>
        <p:spPr>
          <a:xfrm>
            <a:off x="7513764" y="31277"/>
            <a:ext cx="1589820" cy="1054889"/>
          </a:xfrm>
          <a:prstGeom prst="rect">
            <a:avLst/>
          </a:prstGeom>
          <a:noFill/>
          <a:ln>
            <a:noFill/>
          </a:ln>
        </p:spPr>
      </p:pic>
      <p:pic>
        <p:nvPicPr>
          <p:cNvPr id="19" name="Google Shape;19;p1"/>
          <p:cNvPicPr preferRelativeResize="0"/>
          <p:nvPr/>
        </p:nvPicPr>
        <p:blipFill rotWithShape="1">
          <a:blip r:embed="rId12">
            <a:alphaModFix/>
          </a:blip>
          <a:srcRect/>
          <a:stretch/>
        </p:blipFill>
        <p:spPr>
          <a:xfrm>
            <a:off x="457200" y="1030828"/>
            <a:ext cx="3954137" cy="55338"/>
          </a:xfrm>
          <a:prstGeom prst="rect">
            <a:avLst/>
          </a:prstGeom>
          <a:noFill/>
          <a:ln>
            <a:noFill/>
          </a:ln>
        </p:spPr>
      </p:pic>
      <p:pic>
        <p:nvPicPr>
          <p:cNvPr id="20" name="Google Shape;20;p1"/>
          <p:cNvPicPr preferRelativeResize="0"/>
          <p:nvPr/>
        </p:nvPicPr>
        <p:blipFill rotWithShape="1">
          <a:blip r:embed="rId12">
            <a:alphaModFix/>
          </a:blip>
          <a:srcRect/>
          <a:stretch/>
        </p:blipFill>
        <p:spPr>
          <a:xfrm>
            <a:off x="3483847" y="1030828"/>
            <a:ext cx="3954137" cy="55338"/>
          </a:xfrm>
          <a:prstGeom prst="rect">
            <a:avLst/>
          </a:prstGeom>
          <a:noFill/>
          <a:ln>
            <a:noFill/>
          </a:ln>
        </p:spPr>
      </p:pic>
      <p:sp>
        <p:nvSpPr>
          <p:cNvPr id="21" name="Google Shape;21;p1"/>
          <p:cNvSpPr/>
          <p:nvPr/>
        </p:nvSpPr>
        <p:spPr>
          <a:xfrm>
            <a:off x="7355615" y="5087297"/>
            <a:ext cx="1849008" cy="69716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pos="288">
          <p15:clr>
            <a:srgbClr val="F26B43"/>
          </p15:clr>
        </p15:guide>
        <p15:guide id="3" pos="5179">
          <p15:clr>
            <a:srgbClr val="F26B43"/>
          </p15:clr>
        </p15:guide>
        <p15:guide id="4" pos="5467">
          <p15:clr>
            <a:srgbClr val="F26B43"/>
          </p15:clr>
        </p15:guide>
        <p15:guide id="5" orient="horz" pos="3278">
          <p15:clr>
            <a:srgbClr val="F26B43"/>
          </p15:clr>
        </p15:guide>
        <p15:guide id="6" orient="horz" pos="182">
          <p15:clr>
            <a:srgbClr val="F26B43"/>
          </p15:clr>
        </p15:guide>
        <p15:guide id="7" orient="horz" pos="847">
          <p15:clr>
            <a:srgbClr val="F26B43"/>
          </p15:clr>
        </p15:guide>
        <p15:guide id="8" orient="horz" pos="35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8"/>
          <p:cNvSpPr txBox="1">
            <a:spLocks noGrp="1"/>
          </p:cNvSpPr>
          <p:nvPr>
            <p:ph type="body" idx="2"/>
          </p:nvPr>
        </p:nvSpPr>
        <p:spPr>
          <a:xfrm>
            <a:off x="4572000" y="1344613"/>
            <a:ext cx="4103688" cy="3859212"/>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SzPts val="1400"/>
              <a:buNone/>
            </a:pPr>
            <a:r>
              <a:rPr lang="en-US" sz="1400"/>
              <a:t>Contents</a:t>
            </a:r>
            <a:endParaRPr/>
          </a:p>
          <a:p>
            <a:pPr marL="342900" lvl="0" indent="-342900" algn="l" rtl="0">
              <a:lnSpc>
                <a:spcPct val="100000"/>
              </a:lnSpc>
              <a:spcBef>
                <a:spcPts val="600"/>
              </a:spcBef>
              <a:spcAft>
                <a:spcPts val="0"/>
              </a:spcAft>
              <a:buSzPts val="1400"/>
              <a:buFont typeface="Georgia"/>
              <a:buAutoNum type="arabicPeriod"/>
            </a:pPr>
            <a:r>
              <a:rPr lang="en-US" sz="1400"/>
              <a:t>Value-Added Analysis</a:t>
            </a:r>
            <a:endParaRPr/>
          </a:p>
          <a:p>
            <a:pPr marL="342900" lvl="0" indent="-342900" algn="l" rtl="0">
              <a:lnSpc>
                <a:spcPct val="100000"/>
              </a:lnSpc>
              <a:spcBef>
                <a:spcPts val="600"/>
              </a:spcBef>
              <a:spcAft>
                <a:spcPts val="0"/>
              </a:spcAft>
              <a:buSzPts val="1400"/>
              <a:buFont typeface="Georgia"/>
              <a:buAutoNum type="arabicPeriod"/>
            </a:pPr>
            <a:r>
              <a:rPr lang="en-US" sz="1400"/>
              <a:t>Waste Analysis</a:t>
            </a:r>
            <a:endParaRPr/>
          </a:p>
          <a:p>
            <a:pPr marL="342900" lvl="0" indent="-342900" algn="l" rtl="0">
              <a:lnSpc>
                <a:spcPct val="100000"/>
              </a:lnSpc>
              <a:spcBef>
                <a:spcPts val="600"/>
              </a:spcBef>
              <a:spcAft>
                <a:spcPts val="0"/>
              </a:spcAft>
              <a:buSzPts val="1400"/>
              <a:buFont typeface="Georgia"/>
              <a:buAutoNum type="arabicPeriod"/>
            </a:pPr>
            <a:r>
              <a:rPr lang="en-US" sz="1400"/>
              <a:t>Stakeholder Analysis &amp; Issue Documentation</a:t>
            </a:r>
            <a:endParaRPr/>
          </a:p>
          <a:p>
            <a:pPr marL="342900" lvl="0" indent="-342900" algn="l" rtl="0">
              <a:lnSpc>
                <a:spcPct val="100000"/>
              </a:lnSpc>
              <a:spcBef>
                <a:spcPts val="600"/>
              </a:spcBef>
              <a:spcAft>
                <a:spcPts val="0"/>
              </a:spcAft>
              <a:buSzPts val="1400"/>
              <a:buFont typeface="Georgia"/>
              <a:buAutoNum type="arabicPeriod"/>
            </a:pPr>
            <a:r>
              <a:rPr lang="en-US" sz="1400"/>
              <a:t>Root-Cause Analysis</a:t>
            </a:r>
            <a:endParaRPr/>
          </a:p>
          <a:p>
            <a:pPr marL="342900" lvl="0" indent="-342900" algn="l" rtl="0">
              <a:lnSpc>
                <a:spcPct val="100000"/>
              </a:lnSpc>
              <a:spcBef>
                <a:spcPts val="600"/>
              </a:spcBef>
              <a:spcAft>
                <a:spcPts val="0"/>
              </a:spcAft>
              <a:buSzPts val="1400"/>
              <a:buFont typeface="Georgia"/>
              <a:buAutoNum type="arabicPeriod"/>
            </a:pPr>
            <a:r>
              <a:rPr lang="en-US" sz="1400"/>
              <a:t>Recap</a:t>
            </a:r>
            <a:endParaRPr sz="1400"/>
          </a:p>
        </p:txBody>
      </p:sp>
      <p:sp>
        <p:nvSpPr>
          <p:cNvPr id="69" name="Google Shape;69;p8"/>
          <p:cNvSpPr txBox="1">
            <a:spLocks noGrp="1"/>
          </p:cNvSpPr>
          <p:nvPr>
            <p:ph type="sldNum" idx="12"/>
          </p:nvPr>
        </p:nvSpPr>
        <p:spPr>
          <a:xfrm>
            <a:off x="462407" y="5412059"/>
            <a:ext cx="892150" cy="258085"/>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800"/>
              <a:buNone/>
            </a:pPr>
            <a:r>
              <a:rPr lang="en-US"/>
              <a:t>SEITE </a:t>
            </a:r>
            <a:fld id="{00000000-1234-1234-1234-123412341234}" type="slidenum">
              <a:rPr lang="en-US"/>
              <a:t>1</a:t>
            </a:fld>
            <a:endParaRPr/>
          </a:p>
        </p:txBody>
      </p:sp>
      <p:sp>
        <p:nvSpPr>
          <p:cNvPr id="70" name="Google Shape;70;p8"/>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latin typeface="Arial"/>
                <a:ea typeface="Arial"/>
                <a:cs typeface="Arial"/>
                <a:sym typeface="Arial"/>
              </a:rPr>
              <a:t>Chapter </a:t>
            </a:r>
            <a:r>
              <a:rPr lang="en-US"/>
              <a:t>6</a:t>
            </a:r>
            <a:r>
              <a:rPr lang="en-US">
                <a:latin typeface="Arial"/>
                <a:ea typeface="Arial"/>
                <a:cs typeface="Arial"/>
                <a:sym typeface="Arial"/>
              </a:rPr>
              <a:t>: Qualitative Process Analysis</a:t>
            </a:r>
            <a:endParaRPr>
              <a:latin typeface="Arial"/>
              <a:ea typeface="Arial"/>
              <a:cs typeface="Arial"/>
              <a:sym typeface="Arial"/>
            </a:endParaRPr>
          </a:p>
        </p:txBody>
      </p:sp>
      <p:sp>
        <p:nvSpPr>
          <p:cNvPr id="71" name="Google Shape;71;p8"/>
          <p:cNvSpPr/>
          <p:nvPr/>
        </p:nvSpPr>
        <p:spPr>
          <a:xfrm>
            <a:off x="7496730" y="0"/>
            <a:ext cx="1726292" cy="12022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72" name="Google Shape;72;p8"/>
          <p:cNvPicPr preferRelativeResize="0"/>
          <p:nvPr/>
        </p:nvPicPr>
        <p:blipFill rotWithShape="1">
          <a:blip r:embed="rId3">
            <a:alphaModFix/>
          </a:blip>
          <a:srcRect/>
          <a:stretch/>
        </p:blipFill>
        <p:spPr>
          <a:xfrm>
            <a:off x="1463798" y="1402645"/>
            <a:ext cx="2054876" cy="3383844"/>
          </a:xfrm>
          <a:prstGeom prst="rect">
            <a:avLst/>
          </a:prstGeom>
          <a:noFill/>
          <a:ln w="9525" cap="flat" cmpd="sng">
            <a:solidFill>
              <a:schemeClr val="dk1"/>
            </a:solidFill>
            <a:prstDash val="solid"/>
            <a:round/>
            <a:headEnd type="none" w="sm" len="sm"/>
            <a:tailEnd type="none" w="sm" len="sm"/>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latin typeface="Arial"/>
                <a:ea typeface="Arial"/>
                <a:cs typeface="Arial"/>
                <a:sym typeface="Arial"/>
              </a:rPr>
              <a:t>Equipment Rental Process – VA Analysis</a:t>
            </a:r>
            <a:endParaRPr>
              <a:latin typeface="Arial"/>
              <a:ea typeface="Arial"/>
              <a:cs typeface="Arial"/>
              <a:sym typeface="Arial"/>
            </a:endParaRPr>
          </a:p>
        </p:txBody>
      </p:sp>
      <p:pic>
        <p:nvPicPr>
          <p:cNvPr id="168" name="Google Shape;168;p17" descr="Screen Shot 2015-03-10 at 10.29.38 PM.png"/>
          <p:cNvPicPr preferRelativeResize="0"/>
          <p:nvPr/>
        </p:nvPicPr>
        <p:blipFill rotWithShape="1">
          <a:blip r:embed="rId3">
            <a:alphaModFix/>
          </a:blip>
          <a:srcRect/>
          <a:stretch/>
        </p:blipFill>
        <p:spPr>
          <a:xfrm>
            <a:off x="787201" y="1314112"/>
            <a:ext cx="7296726" cy="39031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p>
            <a:pPr marL="266700" lvl="0" indent="-266700" algn="l" rtl="0">
              <a:lnSpc>
                <a:spcPct val="100000"/>
              </a:lnSpc>
              <a:spcBef>
                <a:spcPts val="0"/>
              </a:spcBef>
              <a:spcAft>
                <a:spcPts val="0"/>
              </a:spcAft>
              <a:buSzPts val="2167"/>
              <a:buChar char="▪"/>
            </a:pPr>
            <a:r>
              <a:rPr lang="en-US" sz="2167"/>
              <a:t>Pharmacy prescription process (Exercise 1.6)</a:t>
            </a:r>
            <a:endParaRPr/>
          </a:p>
          <a:p>
            <a:pPr marL="539750" lvl="1" indent="-273050" algn="l" rtl="0">
              <a:lnSpc>
                <a:spcPct val="100000"/>
              </a:lnSpc>
              <a:spcBef>
                <a:spcPts val="600"/>
              </a:spcBef>
              <a:spcAft>
                <a:spcPts val="0"/>
              </a:spcAft>
              <a:buSzPts val="1833"/>
              <a:buChar char="▪"/>
            </a:pPr>
            <a:r>
              <a:rPr lang="en-US" sz="1833"/>
              <a:t>Identify at least three VA steps, at least three BVA steps and at least three NVA steps</a:t>
            </a:r>
            <a:endParaRPr/>
          </a:p>
        </p:txBody>
      </p:sp>
      <p:sp>
        <p:nvSpPr>
          <p:cNvPr id="174" name="Google Shape;174;p18"/>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Exercise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ctrTitle"/>
          </p:nvPr>
        </p:nvSpPr>
        <p:spPr>
          <a:xfrm>
            <a:off x="794002" y="712115"/>
            <a:ext cx="3425700" cy="29718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chemeClr val="lt1"/>
              </a:buClr>
              <a:buSzPts val="4200"/>
              <a:buFont typeface="Garamond"/>
              <a:buNone/>
            </a:pPr>
            <a:r>
              <a:rPr lang="en-US"/>
              <a:t>Lean Process</a:t>
            </a:r>
            <a:endParaRPr/>
          </a:p>
        </p:txBody>
      </p:sp>
      <p:sp>
        <p:nvSpPr>
          <p:cNvPr id="180" name="Google Shape;180;p19"/>
          <p:cNvSpPr txBox="1">
            <a:spLocks noGrp="1"/>
          </p:cNvSpPr>
          <p:nvPr>
            <p:ph type="subTitle" idx="1"/>
          </p:nvPr>
        </p:nvSpPr>
        <p:spPr>
          <a:xfrm>
            <a:off x="796080" y="3691535"/>
            <a:ext cx="3425700" cy="952500"/>
          </a:xfrm>
          <a:prstGeom prst="rect">
            <a:avLst/>
          </a:prstGeom>
          <a:noFill/>
          <a:ln>
            <a:noFill/>
          </a:ln>
        </p:spPr>
        <p:txBody>
          <a:bodyPr spcFirstLastPara="1" wrap="square" lIns="71100" tIns="35550" rIns="71100" bIns="35550" anchor="t" anchorCtr="0">
            <a:normAutofit/>
          </a:bodyPr>
          <a:lstStyle/>
          <a:p>
            <a:pPr marL="0" lvl="0" indent="0" algn="l" rtl="0">
              <a:lnSpc>
                <a:spcPct val="100000"/>
              </a:lnSpc>
              <a:spcBef>
                <a:spcPts val="0"/>
              </a:spcBef>
              <a:spcAft>
                <a:spcPts val="0"/>
              </a:spcAft>
              <a:buSzPts val="1200"/>
              <a:buNone/>
            </a:pPr>
            <a:endParaRPr/>
          </a:p>
        </p:txBody>
      </p:sp>
      <p:pic>
        <p:nvPicPr>
          <p:cNvPr id="181" name="Google Shape;181;p19" descr="people looking at floorplan"/>
          <p:cNvPicPr preferRelativeResize="0">
            <a:picLocks noGrp="1"/>
          </p:cNvPicPr>
          <p:nvPr>
            <p:ph type="pic" idx="2"/>
          </p:nvPr>
        </p:nvPicPr>
        <p:blipFill rotWithShape="1">
          <a:blip r:embed="rId3">
            <a:alphaModFix/>
          </a:blip>
          <a:srcRect/>
          <a:stretch/>
        </p:blipFill>
        <p:spPr>
          <a:xfrm>
            <a:off x="3700291" y="-16215"/>
            <a:ext cx="5446377" cy="5158093"/>
          </a:xfrm>
          <a:prstGeom prst="rect">
            <a:avLst/>
          </a:prstGeom>
          <a:solidFill>
            <a:schemeClr val="accent4"/>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0"/>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The Lean Process</a:t>
            </a:r>
            <a:endParaRPr b="1"/>
          </a:p>
        </p:txBody>
      </p:sp>
      <p:sp>
        <p:nvSpPr>
          <p:cNvPr id="187" name="Google Shape;187;p20"/>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lnSpcReduction="10000"/>
          </a:bodyPr>
          <a:lstStyle/>
          <a:p>
            <a:pPr marL="76200" lvl="0" indent="-76200" algn="l" rtl="0">
              <a:lnSpc>
                <a:spcPct val="100000"/>
              </a:lnSpc>
              <a:spcBef>
                <a:spcPts val="0"/>
              </a:spcBef>
              <a:spcAft>
                <a:spcPts val="0"/>
              </a:spcAft>
              <a:buSzPts val="2200"/>
              <a:buFont typeface="Noto Sans Symbols"/>
              <a:buChar char="▪"/>
            </a:pPr>
            <a:r>
              <a:rPr lang="en-US" sz="2200"/>
              <a:t>A method for creating a more effective business by eliminating wasteful practices and improving efficiency</a:t>
            </a:r>
            <a:endParaRPr/>
          </a:p>
          <a:p>
            <a:pPr marL="76200" lvl="0" indent="-76200" algn="l" rtl="0">
              <a:lnSpc>
                <a:spcPct val="100000"/>
              </a:lnSpc>
              <a:spcBef>
                <a:spcPts val="1100"/>
              </a:spcBef>
              <a:spcAft>
                <a:spcPts val="0"/>
              </a:spcAft>
              <a:buSzPts val="2200"/>
              <a:buFont typeface="Noto Sans Symbols"/>
              <a:buChar char="▪"/>
            </a:pPr>
            <a:r>
              <a:rPr lang="en-US" sz="2200"/>
              <a:t>Core idea is to maximize customer value while minimizing waste</a:t>
            </a:r>
            <a:endParaRPr/>
          </a:p>
          <a:p>
            <a:pPr marL="76200" lvl="0" indent="-76200" algn="l" rtl="0">
              <a:lnSpc>
                <a:spcPct val="100000"/>
              </a:lnSpc>
              <a:spcBef>
                <a:spcPts val="1100"/>
              </a:spcBef>
              <a:spcAft>
                <a:spcPts val="0"/>
              </a:spcAft>
              <a:buSzPts val="2200"/>
              <a:buFont typeface="Noto Sans Symbols"/>
              <a:buChar char="▪"/>
            </a:pPr>
            <a:r>
              <a:rPr lang="en-US" sz="2200"/>
              <a:t>By reducing waste and improving customer satisfaction, the lean process saves companies money and improves overall profitability</a:t>
            </a:r>
            <a:endParaRPr/>
          </a:p>
          <a:p>
            <a:pPr marL="76200" lvl="0" indent="-76200" algn="l" rtl="0">
              <a:lnSpc>
                <a:spcPct val="100000"/>
              </a:lnSpc>
              <a:spcBef>
                <a:spcPts val="1100"/>
              </a:spcBef>
              <a:spcAft>
                <a:spcPts val="0"/>
              </a:spcAft>
              <a:buSzPts val="2200"/>
              <a:buFont typeface="Noto Sans Symbols"/>
              <a:buChar char="▪"/>
            </a:pPr>
            <a:r>
              <a:rPr lang="en-US" sz="2200"/>
              <a:t>Lean is a way of thinking and acting for an entire organization </a:t>
            </a:r>
            <a:endParaRPr/>
          </a:p>
          <a:p>
            <a:pPr marL="76200" lvl="0" indent="-76200" algn="l" rtl="0">
              <a:lnSpc>
                <a:spcPct val="100000"/>
              </a:lnSpc>
              <a:spcBef>
                <a:spcPts val="1100"/>
              </a:spcBef>
              <a:spcAft>
                <a:spcPts val="0"/>
              </a:spcAft>
              <a:buSzPts val="2200"/>
              <a:buFont typeface="Noto Sans Symbols"/>
              <a:buChar char="▪"/>
            </a:pPr>
            <a:r>
              <a:rPr lang="en-US" sz="2200"/>
              <a:t>Businesses in all industries and services, including healthcare and governments, are using lean principles as the way they think and do</a:t>
            </a:r>
            <a:endParaRPr sz="2200"/>
          </a:p>
        </p:txBody>
      </p:sp>
      <p:sp>
        <p:nvSpPr>
          <p:cNvPr id="188" name="Google Shape;188;p20"/>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a:t>Five Lean Principles</a:t>
            </a:r>
            <a:endParaRPr/>
          </a:p>
        </p:txBody>
      </p:sp>
      <p:sp>
        <p:nvSpPr>
          <p:cNvPr id="194" name="Google Shape;194;p21"/>
          <p:cNvSpPr txBox="1">
            <a:spLocks noGrp="1"/>
          </p:cNvSpPr>
          <p:nvPr>
            <p:ph type="body" idx="1"/>
          </p:nvPr>
        </p:nvSpPr>
        <p:spPr>
          <a:xfrm>
            <a:off x="342900" y="1120511"/>
            <a:ext cx="5823600" cy="3216000"/>
          </a:xfrm>
          <a:prstGeom prst="rect">
            <a:avLst/>
          </a:prstGeom>
          <a:noFill/>
          <a:ln>
            <a:noFill/>
          </a:ln>
        </p:spPr>
        <p:txBody>
          <a:bodyPr spcFirstLastPara="1" wrap="square" lIns="0" tIns="35550" rIns="0" bIns="35550" anchor="t" anchorCtr="0">
            <a:normAutofit/>
          </a:bodyPr>
          <a:lstStyle/>
          <a:p>
            <a:pPr marL="76200" lvl="0" indent="0" algn="l" rtl="0">
              <a:lnSpc>
                <a:spcPct val="100000"/>
              </a:lnSpc>
              <a:spcBef>
                <a:spcPts val="0"/>
              </a:spcBef>
              <a:spcAft>
                <a:spcPts val="0"/>
              </a:spcAft>
              <a:buSzPts val="1600"/>
              <a:buNone/>
            </a:pPr>
            <a:endParaRPr/>
          </a:p>
        </p:txBody>
      </p:sp>
      <p:sp>
        <p:nvSpPr>
          <p:cNvPr id="195" name="Google Shape;195;p21"/>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14</a:t>
            </a:fld>
            <a:endParaRPr/>
          </a:p>
        </p:txBody>
      </p:sp>
      <p:pic>
        <p:nvPicPr>
          <p:cNvPr id="196" name="Google Shape;196;p21"/>
          <p:cNvPicPr preferRelativeResize="0"/>
          <p:nvPr/>
        </p:nvPicPr>
        <p:blipFill rotWithShape="1">
          <a:blip r:embed="rId3">
            <a:alphaModFix/>
          </a:blip>
          <a:srcRect/>
          <a:stretch/>
        </p:blipFill>
        <p:spPr>
          <a:xfrm>
            <a:off x="2897981" y="937948"/>
            <a:ext cx="4114800" cy="39862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Define Value</a:t>
            </a:r>
            <a:endParaRPr b="1"/>
          </a:p>
        </p:txBody>
      </p:sp>
      <p:sp>
        <p:nvSpPr>
          <p:cNvPr id="202" name="Google Shape;202;p22"/>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fontScale="92500" lnSpcReduction="20000"/>
          </a:bodyPr>
          <a:lstStyle/>
          <a:p>
            <a:pPr marL="76200" lvl="0" indent="-129222" algn="l" rtl="0">
              <a:lnSpc>
                <a:spcPct val="100000"/>
              </a:lnSpc>
              <a:spcBef>
                <a:spcPts val="0"/>
              </a:spcBef>
              <a:spcAft>
                <a:spcPts val="0"/>
              </a:spcAft>
              <a:buSzPct val="100000"/>
              <a:buChar char="▪"/>
            </a:pPr>
            <a:r>
              <a:rPr lang="en-US" sz="2200"/>
              <a:t>Value is what the customer is willing to pay for</a:t>
            </a:r>
            <a:endParaRPr/>
          </a:p>
          <a:p>
            <a:pPr marL="76200" lvl="0" indent="-129222" algn="l" rtl="0">
              <a:lnSpc>
                <a:spcPct val="100000"/>
              </a:lnSpc>
              <a:spcBef>
                <a:spcPts val="1100"/>
              </a:spcBef>
              <a:spcAft>
                <a:spcPts val="0"/>
              </a:spcAft>
              <a:buSzPct val="100000"/>
              <a:buChar char="▪"/>
            </a:pPr>
            <a:r>
              <a:rPr lang="en-US" sz="2200"/>
              <a:t>It is very important to discover the actual or latent needs of the customer</a:t>
            </a:r>
            <a:endParaRPr/>
          </a:p>
          <a:p>
            <a:pPr marL="76200" lvl="0" indent="-129222" algn="l" rtl="0">
              <a:lnSpc>
                <a:spcPct val="100000"/>
              </a:lnSpc>
              <a:spcBef>
                <a:spcPts val="1100"/>
              </a:spcBef>
              <a:spcAft>
                <a:spcPts val="0"/>
              </a:spcAft>
              <a:buSzPct val="100000"/>
              <a:buChar char="▪"/>
            </a:pPr>
            <a:r>
              <a:rPr lang="en-US" sz="2200"/>
              <a:t>Sometimes customers may not know what they want or are unable to articulate it – common when it comes to novel products or technologies</a:t>
            </a:r>
            <a:endParaRPr/>
          </a:p>
          <a:p>
            <a:pPr marL="76200" lvl="0" indent="-129222" algn="l" rtl="0">
              <a:lnSpc>
                <a:spcPct val="100000"/>
              </a:lnSpc>
              <a:spcBef>
                <a:spcPts val="1100"/>
              </a:spcBef>
              <a:spcAft>
                <a:spcPts val="0"/>
              </a:spcAft>
              <a:buSzPct val="100000"/>
              <a:buChar char="▪"/>
            </a:pPr>
            <a:r>
              <a:rPr lang="en-US" sz="2200"/>
              <a:t>Techniques such as interviews, surveys, demographic information, web analytics, etc., could help discover:</a:t>
            </a:r>
            <a:endParaRPr/>
          </a:p>
          <a:p>
            <a:pPr marL="304800" lvl="1" indent="-137032" algn="l" rtl="0">
              <a:lnSpc>
                <a:spcPct val="100000"/>
              </a:lnSpc>
              <a:spcBef>
                <a:spcPts val="300"/>
              </a:spcBef>
              <a:spcAft>
                <a:spcPts val="0"/>
              </a:spcAft>
              <a:buClr>
                <a:srgbClr val="3F3F3F"/>
              </a:buClr>
              <a:buSzPct val="100000"/>
              <a:buChar char="▪"/>
            </a:pPr>
            <a:r>
              <a:rPr lang="en-US" sz="1900"/>
              <a:t>what customers find valuable</a:t>
            </a:r>
            <a:endParaRPr/>
          </a:p>
          <a:p>
            <a:pPr marL="304800" lvl="1" indent="-137032" algn="l" rtl="0">
              <a:lnSpc>
                <a:spcPct val="100000"/>
              </a:lnSpc>
              <a:spcBef>
                <a:spcPts val="500"/>
              </a:spcBef>
              <a:spcAft>
                <a:spcPts val="0"/>
              </a:spcAft>
              <a:buClr>
                <a:srgbClr val="3F3F3F"/>
              </a:buClr>
              <a:buSzPct val="100000"/>
              <a:buChar char="▪"/>
            </a:pPr>
            <a:r>
              <a:rPr lang="en-US" sz="1900"/>
              <a:t>how they want the product or service to be delivered</a:t>
            </a:r>
            <a:endParaRPr/>
          </a:p>
          <a:p>
            <a:pPr marL="304800" lvl="1" indent="-137032" algn="l" rtl="0">
              <a:lnSpc>
                <a:spcPct val="100000"/>
              </a:lnSpc>
              <a:spcBef>
                <a:spcPts val="500"/>
              </a:spcBef>
              <a:spcAft>
                <a:spcPts val="0"/>
              </a:spcAft>
              <a:buClr>
                <a:srgbClr val="3F3F3F"/>
              </a:buClr>
              <a:buSzPct val="100000"/>
              <a:buChar char="▪"/>
            </a:pPr>
            <a:r>
              <a:rPr lang="en-US" sz="1900"/>
              <a:t>price that they afford</a:t>
            </a:r>
            <a:endParaRPr/>
          </a:p>
          <a:p>
            <a:pPr marL="304800" lvl="1" indent="-25400" algn="l" rtl="0">
              <a:lnSpc>
                <a:spcPct val="100000"/>
              </a:lnSpc>
              <a:spcBef>
                <a:spcPts val="500"/>
              </a:spcBef>
              <a:spcAft>
                <a:spcPts val="0"/>
              </a:spcAft>
              <a:buClr>
                <a:srgbClr val="3F3F3F"/>
              </a:buClr>
              <a:buSzPct val="100000"/>
              <a:buNone/>
            </a:pPr>
            <a:endParaRPr sz="1900"/>
          </a:p>
          <a:p>
            <a:pPr marL="76200" lvl="0" indent="0" algn="l" rtl="0">
              <a:lnSpc>
                <a:spcPct val="100000"/>
              </a:lnSpc>
              <a:spcBef>
                <a:spcPts val="1200"/>
              </a:spcBef>
              <a:spcAft>
                <a:spcPts val="0"/>
              </a:spcAft>
              <a:buSzPct val="100000"/>
              <a:buNone/>
            </a:pPr>
            <a:endParaRPr sz="2200"/>
          </a:p>
        </p:txBody>
      </p:sp>
      <p:sp>
        <p:nvSpPr>
          <p:cNvPr id="203" name="Google Shape;203;p22"/>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3"/>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dirty="0"/>
              <a:t>Map the Value Stream</a:t>
            </a:r>
            <a:endParaRPr b="1" dirty="0"/>
          </a:p>
        </p:txBody>
      </p:sp>
      <p:sp>
        <p:nvSpPr>
          <p:cNvPr id="209" name="Google Shape;209;p23"/>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a:bodyPr>
          <a:lstStyle/>
          <a:p>
            <a:pPr marL="76200" lvl="0" indent="-158750" algn="l" rtl="0">
              <a:lnSpc>
                <a:spcPct val="100000"/>
              </a:lnSpc>
              <a:spcBef>
                <a:spcPts val="0"/>
              </a:spcBef>
              <a:spcAft>
                <a:spcPts val="0"/>
              </a:spcAft>
              <a:buSzPts val="2500"/>
              <a:buChar char="▪"/>
            </a:pPr>
            <a:r>
              <a:rPr lang="en-US" sz="2500"/>
              <a:t>Use the customer’s value as a reference point and identify all the activities that contribute to these values</a:t>
            </a:r>
            <a:endParaRPr/>
          </a:p>
          <a:p>
            <a:pPr marL="76200" lvl="0" indent="-158750" algn="l" rtl="0">
              <a:lnSpc>
                <a:spcPct val="100000"/>
              </a:lnSpc>
              <a:spcBef>
                <a:spcPts val="1100"/>
              </a:spcBef>
              <a:spcAft>
                <a:spcPts val="0"/>
              </a:spcAft>
              <a:buSzPts val="2500"/>
              <a:buChar char="▪"/>
            </a:pPr>
            <a:r>
              <a:rPr lang="en-US" sz="2500"/>
              <a:t>Activities that do not add value to the end customer are considered waste</a:t>
            </a:r>
            <a:endParaRPr/>
          </a:p>
          <a:p>
            <a:pPr marL="76200" lvl="0" indent="-158750" algn="l" rtl="0">
              <a:lnSpc>
                <a:spcPct val="100000"/>
              </a:lnSpc>
              <a:spcBef>
                <a:spcPts val="1100"/>
              </a:spcBef>
              <a:spcAft>
                <a:spcPts val="0"/>
              </a:spcAft>
              <a:buSzPts val="2500"/>
              <a:buChar char="▪"/>
            </a:pPr>
            <a:r>
              <a:rPr lang="en-US" sz="2500"/>
              <a:t>By reducing and eliminating unnecessary processes or steps, it is ensured that customers are getting exactly what they want while at the same time reducing the cost of producing that product or service </a:t>
            </a:r>
            <a:endParaRPr sz="2500"/>
          </a:p>
        </p:txBody>
      </p:sp>
      <p:sp>
        <p:nvSpPr>
          <p:cNvPr id="210" name="Google Shape;210;p23"/>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4200"/>
              <a:buFont typeface="Garamond"/>
              <a:buNone/>
            </a:pPr>
            <a:r>
              <a:rPr lang="en-US" dirty="0"/>
              <a:t>Create</a:t>
            </a:r>
            <a:r>
              <a:rPr lang="en-US" sz="4200" dirty="0"/>
              <a:t> </a:t>
            </a:r>
            <a:r>
              <a:rPr lang="en-US" dirty="0"/>
              <a:t>Flow</a:t>
            </a:r>
            <a:endParaRPr dirty="0"/>
          </a:p>
        </p:txBody>
      </p:sp>
      <p:sp>
        <p:nvSpPr>
          <p:cNvPr id="216" name="Google Shape;216;p24"/>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lnSpcReduction="20000"/>
          </a:bodyPr>
          <a:lstStyle/>
          <a:p>
            <a:pPr marL="76200" lvl="0" indent="-158750" algn="l" rtl="0">
              <a:lnSpc>
                <a:spcPct val="100000"/>
              </a:lnSpc>
              <a:spcBef>
                <a:spcPts val="0"/>
              </a:spcBef>
              <a:spcAft>
                <a:spcPts val="0"/>
              </a:spcAft>
              <a:buSzPts val="2500"/>
              <a:buChar char="▪"/>
            </a:pPr>
            <a:r>
              <a:rPr lang="en-US" sz="2500"/>
              <a:t>After removing the wastes from the value stream, the following action is to ensure that the flow of the remaining steps run smoothly without interruptions or delays</a:t>
            </a:r>
            <a:endParaRPr/>
          </a:p>
          <a:p>
            <a:pPr marL="76200" lvl="0" indent="-158750" algn="l" rtl="0">
              <a:lnSpc>
                <a:spcPct val="100000"/>
              </a:lnSpc>
              <a:spcBef>
                <a:spcPts val="1100"/>
              </a:spcBef>
              <a:spcAft>
                <a:spcPts val="0"/>
              </a:spcAft>
              <a:buSzPts val="2500"/>
              <a:buChar char="▪"/>
            </a:pPr>
            <a:r>
              <a:rPr lang="en-US" sz="2500"/>
              <a:t>Some strategies for value-adding activities flow smoothly include:</a:t>
            </a:r>
            <a:endParaRPr/>
          </a:p>
          <a:p>
            <a:pPr marL="304800" lvl="1" indent="-152400" algn="l" rtl="0">
              <a:lnSpc>
                <a:spcPct val="100000"/>
              </a:lnSpc>
              <a:spcBef>
                <a:spcPts val="300"/>
              </a:spcBef>
              <a:spcAft>
                <a:spcPts val="0"/>
              </a:spcAft>
              <a:buClr>
                <a:srgbClr val="3F3F3F"/>
              </a:buClr>
              <a:buSzPts val="2200"/>
              <a:buChar char="▪"/>
            </a:pPr>
            <a:r>
              <a:rPr lang="en-US" sz="2200"/>
              <a:t>Breaking down steps;</a:t>
            </a:r>
            <a:endParaRPr/>
          </a:p>
          <a:p>
            <a:pPr marL="304800" lvl="1" indent="-152400" algn="l" rtl="0">
              <a:lnSpc>
                <a:spcPct val="100000"/>
              </a:lnSpc>
              <a:spcBef>
                <a:spcPts val="500"/>
              </a:spcBef>
              <a:spcAft>
                <a:spcPts val="0"/>
              </a:spcAft>
              <a:buClr>
                <a:srgbClr val="3F3F3F"/>
              </a:buClr>
              <a:buSzPts val="2200"/>
              <a:buChar char="▪"/>
            </a:pPr>
            <a:r>
              <a:rPr lang="en-US" sz="2200"/>
              <a:t>Reconfiguring the production steps;</a:t>
            </a:r>
            <a:endParaRPr/>
          </a:p>
          <a:p>
            <a:pPr marL="304800" lvl="1" indent="-152400" algn="l" rtl="0">
              <a:lnSpc>
                <a:spcPct val="100000"/>
              </a:lnSpc>
              <a:spcBef>
                <a:spcPts val="500"/>
              </a:spcBef>
              <a:spcAft>
                <a:spcPts val="0"/>
              </a:spcAft>
              <a:buClr>
                <a:srgbClr val="3F3F3F"/>
              </a:buClr>
              <a:buSzPts val="2200"/>
              <a:buChar char="▪"/>
            </a:pPr>
            <a:r>
              <a:rPr lang="en-US" sz="2200"/>
              <a:t>Levelling out the workload;</a:t>
            </a:r>
            <a:endParaRPr/>
          </a:p>
          <a:p>
            <a:pPr marL="304800" lvl="1" indent="-152400" algn="l" rtl="0">
              <a:lnSpc>
                <a:spcPct val="100000"/>
              </a:lnSpc>
              <a:spcBef>
                <a:spcPts val="500"/>
              </a:spcBef>
              <a:spcAft>
                <a:spcPts val="0"/>
              </a:spcAft>
              <a:buClr>
                <a:srgbClr val="3F3F3F"/>
              </a:buClr>
              <a:buSzPts val="2200"/>
              <a:buChar char="▪"/>
            </a:pPr>
            <a:r>
              <a:rPr lang="en-US" sz="2200"/>
              <a:t>Creating cross-functional departments; and</a:t>
            </a:r>
            <a:endParaRPr/>
          </a:p>
          <a:p>
            <a:pPr marL="304800" lvl="1" indent="-152400" algn="l" rtl="0">
              <a:lnSpc>
                <a:spcPct val="100000"/>
              </a:lnSpc>
              <a:spcBef>
                <a:spcPts val="500"/>
              </a:spcBef>
              <a:spcAft>
                <a:spcPts val="0"/>
              </a:spcAft>
              <a:buClr>
                <a:srgbClr val="3F3F3F"/>
              </a:buClr>
              <a:buSzPts val="2200"/>
              <a:buChar char="▪"/>
            </a:pPr>
            <a:r>
              <a:rPr lang="en-US" sz="2200"/>
              <a:t>Training employees to be multi-skilled and adaptive</a:t>
            </a:r>
            <a:endParaRPr sz="2200"/>
          </a:p>
        </p:txBody>
      </p:sp>
      <p:sp>
        <p:nvSpPr>
          <p:cNvPr id="217" name="Google Shape;217;p24"/>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Establish Pull</a:t>
            </a:r>
            <a:endParaRPr b="1"/>
          </a:p>
        </p:txBody>
      </p:sp>
      <p:sp>
        <p:nvSpPr>
          <p:cNvPr id="223" name="Google Shape;223;p25"/>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fontScale="92500" lnSpcReduction="10000"/>
          </a:bodyPr>
          <a:lstStyle/>
          <a:p>
            <a:pPr marL="76200" lvl="0" indent="-129222" algn="l" rtl="0">
              <a:lnSpc>
                <a:spcPct val="100000"/>
              </a:lnSpc>
              <a:spcBef>
                <a:spcPts val="0"/>
              </a:spcBef>
              <a:spcAft>
                <a:spcPts val="0"/>
              </a:spcAft>
              <a:buSzPct val="100000"/>
              <a:buChar char="▪"/>
            </a:pPr>
            <a:r>
              <a:rPr lang="en-US" sz="2200"/>
              <a:t>Inventory is considered one of the biggest wastes in any production system</a:t>
            </a:r>
            <a:endParaRPr/>
          </a:p>
          <a:p>
            <a:pPr marL="76200" lvl="0" indent="-129222" algn="l" rtl="0">
              <a:lnSpc>
                <a:spcPct val="100000"/>
              </a:lnSpc>
              <a:spcBef>
                <a:spcPts val="1100"/>
              </a:spcBef>
              <a:spcAft>
                <a:spcPts val="0"/>
              </a:spcAft>
              <a:buSzPct val="100000"/>
              <a:buChar char="▪"/>
            </a:pPr>
            <a:r>
              <a:rPr lang="en-US" sz="2200"/>
              <a:t>The goal of a pull-based system is to limit inventory and work in process (WIP) items while ensuring that the requisite materials and information are available for a smooth flow of work</a:t>
            </a:r>
            <a:endParaRPr/>
          </a:p>
          <a:p>
            <a:pPr marL="76200" lvl="0" indent="-129222" algn="l" rtl="0">
              <a:lnSpc>
                <a:spcPct val="100000"/>
              </a:lnSpc>
              <a:spcBef>
                <a:spcPts val="1100"/>
              </a:spcBef>
              <a:spcAft>
                <a:spcPts val="0"/>
              </a:spcAft>
              <a:buSzPct val="100000"/>
              <a:buChar char="▪"/>
            </a:pPr>
            <a:r>
              <a:rPr lang="en-US" sz="2200"/>
              <a:t>A pull-based system allows for Just-in-time delivery and manufacturing where products are created at the time that they are needed and in just the quantities needed</a:t>
            </a:r>
            <a:endParaRPr/>
          </a:p>
          <a:p>
            <a:pPr marL="76200" lvl="0" indent="-129222" algn="l" rtl="0">
              <a:lnSpc>
                <a:spcPct val="100000"/>
              </a:lnSpc>
              <a:spcBef>
                <a:spcPts val="1100"/>
              </a:spcBef>
              <a:spcAft>
                <a:spcPts val="0"/>
              </a:spcAft>
              <a:buSzPct val="100000"/>
              <a:buChar char="▪"/>
            </a:pPr>
            <a:r>
              <a:rPr lang="en-US" sz="2200"/>
              <a:t>Pull-based systems are always created from the needs of the end customers</a:t>
            </a:r>
            <a:endParaRPr/>
          </a:p>
          <a:p>
            <a:pPr marL="76200" lvl="0" indent="-129222" algn="l" rtl="0">
              <a:lnSpc>
                <a:spcPct val="100000"/>
              </a:lnSpc>
              <a:spcBef>
                <a:spcPts val="1100"/>
              </a:spcBef>
              <a:spcAft>
                <a:spcPts val="0"/>
              </a:spcAft>
              <a:buSzPct val="100000"/>
              <a:buChar char="▪"/>
            </a:pPr>
            <a:r>
              <a:rPr lang="en-US" sz="2200"/>
              <a:t>It is ensured that the products produced will be able to satisfy the needs of customers</a:t>
            </a:r>
            <a:endParaRPr sz="2200"/>
          </a:p>
        </p:txBody>
      </p:sp>
      <p:sp>
        <p:nvSpPr>
          <p:cNvPr id="224" name="Google Shape;224;p25"/>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Pursue Perfection</a:t>
            </a:r>
            <a:endParaRPr b="1"/>
          </a:p>
        </p:txBody>
      </p:sp>
      <p:sp>
        <p:nvSpPr>
          <p:cNvPr id="230" name="Google Shape;230;p26"/>
          <p:cNvSpPr txBox="1">
            <a:spLocks noGrp="1"/>
          </p:cNvSpPr>
          <p:nvPr>
            <p:ph type="body" idx="1"/>
          </p:nvPr>
        </p:nvSpPr>
        <p:spPr>
          <a:xfrm>
            <a:off x="800100" y="1217214"/>
            <a:ext cx="7892700" cy="4038000"/>
          </a:xfrm>
          <a:prstGeom prst="rect">
            <a:avLst/>
          </a:prstGeom>
          <a:noFill/>
          <a:ln>
            <a:noFill/>
          </a:ln>
        </p:spPr>
        <p:txBody>
          <a:bodyPr spcFirstLastPara="1" wrap="square" lIns="0" tIns="35550" rIns="0" bIns="35550" anchor="t" anchorCtr="0">
            <a:normAutofit/>
          </a:bodyPr>
          <a:lstStyle/>
          <a:p>
            <a:pPr marL="76200" lvl="0" indent="-76200" algn="l" rtl="0">
              <a:lnSpc>
                <a:spcPct val="100000"/>
              </a:lnSpc>
              <a:spcBef>
                <a:spcPts val="0"/>
              </a:spcBef>
              <a:spcAft>
                <a:spcPts val="0"/>
              </a:spcAft>
              <a:buSzPts val="2200"/>
              <a:buChar char="▪"/>
            </a:pPr>
            <a:r>
              <a:rPr lang="en-US" sz="2200"/>
              <a:t>Wastes are prevented through the achievement of the first four steps with ‘pursuing perfection’ being the most important of them</a:t>
            </a:r>
            <a:endParaRPr/>
          </a:p>
          <a:p>
            <a:pPr marL="76200" lvl="0" indent="-76200" algn="l" rtl="0">
              <a:lnSpc>
                <a:spcPct val="100000"/>
              </a:lnSpc>
              <a:spcBef>
                <a:spcPts val="1100"/>
              </a:spcBef>
              <a:spcAft>
                <a:spcPts val="0"/>
              </a:spcAft>
              <a:buSzPts val="2200"/>
              <a:buChar char="▪"/>
            </a:pPr>
            <a:r>
              <a:rPr lang="en-US" sz="2200"/>
              <a:t>It makes Lean thinking and continuous process improvement a part of the organizational culture</a:t>
            </a:r>
            <a:endParaRPr/>
          </a:p>
          <a:p>
            <a:pPr marL="76200" lvl="0" indent="-76200" algn="l" rtl="0">
              <a:lnSpc>
                <a:spcPct val="100000"/>
              </a:lnSpc>
              <a:spcBef>
                <a:spcPts val="1100"/>
              </a:spcBef>
              <a:spcAft>
                <a:spcPts val="0"/>
              </a:spcAft>
              <a:buSzPts val="2200"/>
              <a:buChar char="▪"/>
            </a:pPr>
            <a:r>
              <a:rPr lang="en-US" sz="2200"/>
              <a:t>Every employee should strive towards perfection while delivering products based on the customer needs</a:t>
            </a:r>
            <a:endParaRPr/>
          </a:p>
          <a:p>
            <a:pPr marL="76200" lvl="0" indent="-76200" algn="l" rtl="0">
              <a:lnSpc>
                <a:spcPct val="100000"/>
              </a:lnSpc>
              <a:spcBef>
                <a:spcPts val="1100"/>
              </a:spcBef>
              <a:spcAft>
                <a:spcPts val="0"/>
              </a:spcAft>
              <a:buSzPts val="2200"/>
              <a:buChar char="▪"/>
            </a:pPr>
            <a:r>
              <a:rPr lang="en-US" sz="2200"/>
              <a:t>The company should be a learning organization and always find ways to get a little better each and every day</a:t>
            </a:r>
            <a:endParaRPr sz="2200"/>
          </a:p>
        </p:txBody>
      </p:sp>
      <p:sp>
        <p:nvSpPr>
          <p:cNvPr id="231" name="Google Shape;231;p26"/>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9"/>
          <p:cNvPicPr preferRelativeResize="0"/>
          <p:nvPr/>
        </p:nvPicPr>
        <p:blipFill rotWithShape="1">
          <a:blip r:embed="rId3">
            <a:alphaModFix/>
          </a:blip>
          <a:srcRect/>
          <a:stretch/>
        </p:blipFill>
        <p:spPr>
          <a:xfrm>
            <a:off x="2167279" y="1254559"/>
            <a:ext cx="4381909" cy="4073545"/>
          </a:xfrm>
          <a:prstGeom prst="rect">
            <a:avLst/>
          </a:prstGeom>
          <a:noFill/>
          <a:ln>
            <a:noFill/>
          </a:ln>
        </p:spPr>
      </p:pic>
      <p:sp>
        <p:nvSpPr>
          <p:cNvPr id="79" name="Google Shape;79;p9"/>
          <p:cNvSpPr txBox="1">
            <a:spLocks noGrp="1"/>
          </p:cNvSpPr>
          <p:nvPr>
            <p:ph type="title"/>
          </p:nvPr>
        </p:nvSpPr>
        <p:spPr>
          <a:xfrm>
            <a:off x="975375" y="33069"/>
            <a:ext cx="6600336" cy="879231"/>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Process Analysis in the BPM Lifecycle</a:t>
            </a:r>
            <a:endParaRPr/>
          </a:p>
        </p:txBody>
      </p:sp>
      <p:sp>
        <p:nvSpPr>
          <p:cNvPr id="80" name="Google Shape;80;p9"/>
          <p:cNvSpPr/>
          <p:nvPr/>
        </p:nvSpPr>
        <p:spPr>
          <a:xfrm>
            <a:off x="7222726" y="1515663"/>
            <a:ext cx="554404" cy="111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92"/>
              <a:buFont typeface="Arial"/>
              <a:buNone/>
            </a:pPr>
            <a:endParaRPr sz="1692" b="0" i="0" u="none" strike="noStrike" cap="none">
              <a:solidFill>
                <a:schemeClr val="dk1"/>
              </a:solidFill>
              <a:latin typeface="Verdana"/>
              <a:ea typeface="Verdana"/>
              <a:cs typeface="Verdana"/>
              <a:sym typeface="Verdana"/>
            </a:endParaRPr>
          </a:p>
        </p:txBody>
      </p:sp>
      <p:sp>
        <p:nvSpPr>
          <p:cNvPr id="81" name="Google Shape;81;p9"/>
          <p:cNvSpPr/>
          <p:nvPr/>
        </p:nvSpPr>
        <p:spPr>
          <a:xfrm>
            <a:off x="1686015" y="2402221"/>
            <a:ext cx="109904" cy="55440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92"/>
              <a:buFont typeface="Arial"/>
              <a:buNone/>
            </a:pPr>
            <a:endParaRPr sz="1692" b="0" i="0" u="none" strike="noStrike" cap="none">
              <a:solidFill>
                <a:schemeClr val="dk1"/>
              </a:solidFill>
              <a:latin typeface="Verdana"/>
              <a:ea typeface="Verdana"/>
              <a:cs typeface="Verdana"/>
              <a:sym typeface="Verdana"/>
            </a:endParaRPr>
          </a:p>
        </p:txBody>
      </p:sp>
      <p:pic>
        <p:nvPicPr>
          <p:cNvPr id="82" name="Google Shape;82;p9" descr="\\psf\Home\Desktop\pics\ch3_PurchaseOrder3.jpg"/>
          <p:cNvPicPr preferRelativeResize="0"/>
          <p:nvPr/>
        </p:nvPicPr>
        <p:blipFill rotWithShape="1">
          <a:blip r:embed="rId4">
            <a:alphaModFix/>
          </a:blip>
          <a:srcRect/>
          <a:stretch/>
        </p:blipFill>
        <p:spPr>
          <a:xfrm>
            <a:off x="1045174" y="4356406"/>
            <a:ext cx="1252175" cy="725905"/>
          </a:xfrm>
          <a:prstGeom prst="rect">
            <a:avLst/>
          </a:prstGeom>
          <a:noFill/>
          <a:ln>
            <a:noFill/>
          </a:ln>
        </p:spPr>
      </p:pic>
      <p:pic>
        <p:nvPicPr>
          <p:cNvPr id="83" name="Google Shape;83;p9" descr="\\psf\Home\Desktop\pics\ch3_PurchaseOrder1.jpg"/>
          <p:cNvPicPr preferRelativeResize="0"/>
          <p:nvPr/>
        </p:nvPicPr>
        <p:blipFill rotWithShape="1">
          <a:blip r:embed="rId5">
            <a:alphaModFix/>
          </a:blip>
          <a:srcRect/>
          <a:stretch/>
        </p:blipFill>
        <p:spPr>
          <a:xfrm rot="10800000" flipH="1">
            <a:off x="6157053" y="2506670"/>
            <a:ext cx="1862287" cy="212040"/>
          </a:xfrm>
          <a:prstGeom prst="rect">
            <a:avLst/>
          </a:prstGeom>
          <a:noFill/>
          <a:ln>
            <a:noFill/>
          </a:ln>
        </p:spPr>
      </p:pic>
      <p:pic>
        <p:nvPicPr>
          <p:cNvPr id="84" name="Google Shape;84;p9" descr="\\psf\Home\Desktop\pics\ch6_cause_effect_rejected_equipment.jpg"/>
          <p:cNvPicPr preferRelativeResize="0"/>
          <p:nvPr/>
        </p:nvPicPr>
        <p:blipFill rotWithShape="1">
          <a:blip r:embed="rId6">
            <a:alphaModFix/>
          </a:blip>
          <a:srcRect/>
          <a:stretch/>
        </p:blipFill>
        <p:spPr>
          <a:xfrm>
            <a:off x="6602877" y="3779062"/>
            <a:ext cx="1330525" cy="940297"/>
          </a:xfrm>
          <a:prstGeom prst="rect">
            <a:avLst/>
          </a:prstGeom>
          <a:noFill/>
          <a:ln>
            <a:noFill/>
          </a:ln>
        </p:spPr>
      </p:pic>
      <p:pic>
        <p:nvPicPr>
          <p:cNvPr id="85" name="Google Shape;85;p9" descr="\\psf\Home\Desktop\pics\ch10_final.jpg"/>
          <p:cNvPicPr preferRelativeResize="0"/>
          <p:nvPr/>
        </p:nvPicPr>
        <p:blipFill rotWithShape="1">
          <a:blip r:embed="rId7">
            <a:alphaModFix/>
          </a:blip>
          <a:srcRect/>
          <a:stretch/>
        </p:blipFill>
        <p:spPr>
          <a:xfrm>
            <a:off x="3651531" y="5313235"/>
            <a:ext cx="1413403" cy="357128"/>
          </a:xfrm>
          <a:prstGeom prst="rect">
            <a:avLst/>
          </a:prstGeom>
          <a:noFill/>
          <a:ln>
            <a:noFill/>
          </a:ln>
        </p:spPr>
      </p:pic>
      <p:sp>
        <p:nvSpPr>
          <p:cNvPr id="86" name="Google Shape;86;p9"/>
          <p:cNvSpPr/>
          <p:nvPr/>
        </p:nvSpPr>
        <p:spPr>
          <a:xfrm>
            <a:off x="5229913" y="3232868"/>
            <a:ext cx="1083315" cy="563274"/>
          </a:xfrm>
          <a:prstGeom prst="roundRect">
            <a:avLst>
              <a:gd name="adj" fmla="val 16667"/>
            </a:avLst>
          </a:prstGeom>
          <a:noFill/>
          <a:ln w="57150" cap="flat" cmpd="sng">
            <a:solidFill>
              <a:srgbClr val="CC0000"/>
            </a:solidFill>
            <a:prstDash val="solid"/>
            <a:round/>
            <a:headEnd type="none" w="sm" len="sm"/>
            <a:tailEnd type="none" w="sm" len="sm"/>
          </a:ln>
        </p:spPr>
        <p:txBody>
          <a:bodyPr spcFirstLastPara="1" wrap="square" lIns="70325" tIns="35150" rIns="70325" bIns="35150" anchor="t" anchorCtr="0">
            <a:noAutofit/>
          </a:bodyPr>
          <a:lstStyle/>
          <a:p>
            <a:pPr marL="0" marR="0" lvl="0" indent="0" algn="l" rtl="0">
              <a:lnSpc>
                <a:spcPct val="100000"/>
              </a:lnSpc>
              <a:spcBef>
                <a:spcPts val="0"/>
              </a:spcBef>
              <a:spcAft>
                <a:spcPts val="0"/>
              </a:spcAft>
              <a:buClr>
                <a:srgbClr val="000000"/>
              </a:buClr>
              <a:buSzPts val="1845"/>
              <a:buFont typeface="Arial"/>
              <a:buNone/>
            </a:pPr>
            <a:endParaRPr sz="1845" b="0" i="0" u="none" strike="noStrike" cap="none">
              <a:solidFill>
                <a:schemeClr val="dk1"/>
              </a:solidFill>
              <a:latin typeface="Times New Roman"/>
              <a:ea typeface="Times New Roman"/>
              <a:cs typeface="Times New Roman"/>
              <a:sym typeface="Times New Roman"/>
            </a:endParaRPr>
          </a:p>
        </p:txBody>
      </p:sp>
      <p:sp>
        <p:nvSpPr>
          <p:cNvPr id="87" name="Google Shape;87;p9"/>
          <p:cNvSpPr/>
          <p:nvPr/>
        </p:nvSpPr>
        <p:spPr>
          <a:xfrm>
            <a:off x="5258308" y="2325767"/>
            <a:ext cx="745773" cy="433776"/>
          </a:xfrm>
          <a:prstGeom prst="roundRect">
            <a:avLst>
              <a:gd name="adj" fmla="val 16667"/>
            </a:avLst>
          </a:prstGeom>
          <a:noFill/>
          <a:ln w="57150" cap="flat" cmpd="sng">
            <a:solidFill>
              <a:srgbClr val="CC0000"/>
            </a:solidFill>
            <a:prstDash val="solid"/>
            <a:round/>
            <a:headEnd type="none" w="sm" len="sm"/>
            <a:tailEnd type="none" w="sm" len="sm"/>
          </a:ln>
        </p:spPr>
        <p:txBody>
          <a:bodyPr spcFirstLastPara="1" wrap="square" lIns="70325" tIns="35150" rIns="70325" bIns="35150" anchor="t" anchorCtr="0">
            <a:noAutofit/>
          </a:bodyPr>
          <a:lstStyle/>
          <a:p>
            <a:pPr marL="0" marR="0" lvl="0" indent="0" algn="l" rtl="0">
              <a:lnSpc>
                <a:spcPct val="100000"/>
              </a:lnSpc>
              <a:spcBef>
                <a:spcPts val="0"/>
              </a:spcBef>
              <a:spcAft>
                <a:spcPts val="0"/>
              </a:spcAft>
              <a:buClr>
                <a:srgbClr val="000000"/>
              </a:buClr>
              <a:buSzPts val="1845"/>
              <a:buFont typeface="Arial"/>
              <a:buNone/>
            </a:pPr>
            <a:endParaRPr sz="1845" b="0" i="0" u="none" strike="noStrike" cap="none">
              <a:solidFill>
                <a:schemeClr val="dk1"/>
              </a:solidFill>
              <a:latin typeface="Times New Roman"/>
              <a:ea typeface="Times New Roman"/>
              <a:cs typeface="Times New Roman"/>
              <a:sym typeface="Times New Roman"/>
            </a:endParaRPr>
          </a:p>
        </p:txBody>
      </p:sp>
      <p:sp>
        <p:nvSpPr>
          <p:cNvPr id="88" name="Google Shape;88;p9"/>
          <p:cNvSpPr/>
          <p:nvPr/>
        </p:nvSpPr>
        <p:spPr>
          <a:xfrm>
            <a:off x="5631194" y="3989339"/>
            <a:ext cx="873670" cy="605722"/>
          </a:xfrm>
          <a:prstGeom prst="roundRect">
            <a:avLst>
              <a:gd name="adj" fmla="val 16667"/>
            </a:avLst>
          </a:prstGeom>
          <a:noFill/>
          <a:ln w="57150" cap="flat" cmpd="sng">
            <a:solidFill>
              <a:srgbClr val="CC0000"/>
            </a:solidFill>
            <a:prstDash val="solid"/>
            <a:round/>
            <a:headEnd type="none" w="sm" len="sm"/>
            <a:tailEnd type="none" w="sm" len="sm"/>
          </a:ln>
        </p:spPr>
        <p:txBody>
          <a:bodyPr spcFirstLastPara="1" wrap="square" lIns="70325" tIns="35150" rIns="70325" bIns="35150" anchor="t" anchorCtr="0">
            <a:noAutofit/>
          </a:bodyPr>
          <a:lstStyle/>
          <a:p>
            <a:pPr marL="0" marR="0" lvl="0" indent="0" algn="l" rtl="0">
              <a:lnSpc>
                <a:spcPct val="100000"/>
              </a:lnSpc>
              <a:spcBef>
                <a:spcPts val="0"/>
              </a:spcBef>
              <a:spcAft>
                <a:spcPts val="0"/>
              </a:spcAft>
              <a:buClr>
                <a:srgbClr val="000000"/>
              </a:buClr>
              <a:buSzPts val="1845"/>
              <a:buFont typeface="Arial"/>
              <a:buNone/>
            </a:pPr>
            <a:endParaRPr sz="1845" b="0" i="0" u="none" strike="noStrike" cap="none">
              <a:solidFill>
                <a:schemeClr val="dk1"/>
              </a:solidFill>
              <a:latin typeface="Times New Roman"/>
              <a:ea typeface="Times New Roman"/>
              <a:cs typeface="Times New Roman"/>
              <a:sym typeface="Times New Roman"/>
            </a:endParaRPr>
          </a:p>
        </p:txBody>
      </p:sp>
      <p:pic>
        <p:nvPicPr>
          <p:cNvPr id="89" name="Google Shape;89;p9"/>
          <p:cNvPicPr preferRelativeResize="0">
            <a:picLocks noGrp="1"/>
          </p:cNvPicPr>
          <p:nvPr>
            <p:ph type="body" idx="1"/>
          </p:nvPr>
        </p:nvPicPr>
        <p:blipFill rotWithShape="1">
          <a:blip r:embed="rId8">
            <a:alphaModFix/>
          </a:blip>
          <a:srcRect/>
          <a:stretch/>
        </p:blipFill>
        <p:spPr>
          <a:xfrm>
            <a:off x="5635620" y="1373072"/>
            <a:ext cx="1450014" cy="767874"/>
          </a:xfrm>
          <a:prstGeom prst="rect">
            <a:avLst/>
          </a:prstGeom>
          <a:noFill/>
          <a:ln>
            <a:noFill/>
          </a:ln>
        </p:spPr>
      </p:pic>
      <p:pic>
        <p:nvPicPr>
          <p:cNvPr id="90" name="Google Shape;90;p9"/>
          <p:cNvPicPr preferRelativeResize="0"/>
          <p:nvPr/>
        </p:nvPicPr>
        <p:blipFill rotWithShape="1">
          <a:blip r:embed="rId9">
            <a:alphaModFix/>
          </a:blip>
          <a:srcRect/>
          <a:stretch/>
        </p:blipFill>
        <p:spPr>
          <a:xfrm>
            <a:off x="451201" y="1863105"/>
            <a:ext cx="2019196" cy="6659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346806" y="116417"/>
            <a:ext cx="5130000" cy="7533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endParaRPr/>
          </a:p>
        </p:txBody>
      </p:sp>
      <p:sp>
        <p:nvSpPr>
          <p:cNvPr id="237" name="Google Shape;237;p27"/>
          <p:cNvSpPr txBox="1">
            <a:spLocks noGrp="1"/>
          </p:cNvSpPr>
          <p:nvPr>
            <p:ph type="body" idx="1"/>
          </p:nvPr>
        </p:nvSpPr>
        <p:spPr>
          <a:xfrm>
            <a:off x="342900" y="1120511"/>
            <a:ext cx="5823600" cy="3216000"/>
          </a:xfrm>
          <a:prstGeom prst="rect">
            <a:avLst/>
          </a:prstGeom>
          <a:noFill/>
          <a:ln>
            <a:noFill/>
          </a:ln>
        </p:spPr>
        <p:txBody>
          <a:bodyPr spcFirstLastPara="1" wrap="square" lIns="0" tIns="35550" rIns="0" bIns="35550" anchor="t" anchorCtr="0">
            <a:normAutofit/>
          </a:bodyPr>
          <a:lstStyle/>
          <a:p>
            <a:pPr marL="76200" lvl="0" indent="0" algn="l" rtl="0">
              <a:lnSpc>
                <a:spcPct val="100000"/>
              </a:lnSpc>
              <a:spcBef>
                <a:spcPts val="0"/>
              </a:spcBef>
              <a:spcAft>
                <a:spcPts val="0"/>
              </a:spcAft>
              <a:buSzPts val="1600"/>
              <a:buNone/>
            </a:pPr>
            <a:endParaRPr/>
          </a:p>
        </p:txBody>
      </p:sp>
      <p:sp>
        <p:nvSpPr>
          <p:cNvPr id="238" name="Google Shape;238;p27"/>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20</a:t>
            </a:fld>
            <a:endParaRPr/>
          </a:p>
        </p:txBody>
      </p:sp>
      <p:pic>
        <p:nvPicPr>
          <p:cNvPr id="239" name="Google Shape;239;p27"/>
          <p:cNvPicPr preferRelativeResize="0"/>
          <p:nvPr/>
        </p:nvPicPr>
        <p:blipFill rotWithShape="1">
          <a:blip r:embed="rId3">
            <a:alphaModFix/>
          </a:blip>
          <a:srcRect/>
          <a:stretch/>
        </p:blipFill>
        <p:spPr>
          <a:xfrm>
            <a:off x="2040731" y="1177397"/>
            <a:ext cx="5825728" cy="32027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46806" y="116417"/>
            <a:ext cx="5130000" cy="7533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endParaRPr/>
          </a:p>
        </p:txBody>
      </p:sp>
      <p:sp>
        <p:nvSpPr>
          <p:cNvPr id="245" name="Google Shape;245;p28"/>
          <p:cNvSpPr txBox="1">
            <a:spLocks noGrp="1"/>
          </p:cNvSpPr>
          <p:nvPr>
            <p:ph type="body" idx="1"/>
          </p:nvPr>
        </p:nvSpPr>
        <p:spPr>
          <a:xfrm>
            <a:off x="342900" y="1120511"/>
            <a:ext cx="5823600" cy="3216000"/>
          </a:xfrm>
          <a:prstGeom prst="rect">
            <a:avLst/>
          </a:prstGeom>
          <a:noFill/>
          <a:ln>
            <a:noFill/>
          </a:ln>
        </p:spPr>
        <p:txBody>
          <a:bodyPr spcFirstLastPara="1" wrap="square" lIns="0" tIns="35550" rIns="0" bIns="35550" anchor="t" anchorCtr="0">
            <a:normAutofit/>
          </a:bodyPr>
          <a:lstStyle/>
          <a:p>
            <a:pPr marL="76200" lvl="0" indent="0" algn="l" rtl="0">
              <a:lnSpc>
                <a:spcPct val="100000"/>
              </a:lnSpc>
              <a:spcBef>
                <a:spcPts val="0"/>
              </a:spcBef>
              <a:spcAft>
                <a:spcPts val="0"/>
              </a:spcAft>
              <a:buSzPts val="1600"/>
              <a:buNone/>
            </a:pPr>
            <a:endParaRPr/>
          </a:p>
        </p:txBody>
      </p:sp>
      <p:sp>
        <p:nvSpPr>
          <p:cNvPr id="246" name="Google Shape;246;p28"/>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21</a:t>
            </a:fld>
            <a:endParaRPr/>
          </a:p>
        </p:txBody>
      </p:sp>
      <p:pic>
        <p:nvPicPr>
          <p:cNvPr id="247" name="Google Shape;247;p28"/>
          <p:cNvPicPr preferRelativeResize="0"/>
          <p:nvPr/>
        </p:nvPicPr>
        <p:blipFill rotWithShape="1">
          <a:blip r:embed="rId3">
            <a:alphaModFix/>
          </a:blip>
          <a:srcRect/>
          <a:stretch/>
        </p:blipFill>
        <p:spPr>
          <a:xfrm>
            <a:off x="2187179" y="1057011"/>
            <a:ext cx="5517356" cy="335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9"/>
          <p:cNvSpPr txBox="1">
            <a:spLocks noGrp="1"/>
          </p:cNvSpPr>
          <p:nvPr>
            <p:ph type="title"/>
          </p:nvPr>
        </p:nvSpPr>
        <p:spPr>
          <a:xfrm>
            <a:off x="346806" y="116417"/>
            <a:ext cx="5130000" cy="7533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endParaRPr/>
          </a:p>
        </p:txBody>
      </p:sp>
      <p:sp>
        <p:nvSpPr>
          <p:cNvPr id="253" name="Google Shape;253;p29"/>
          <p:cNvSpPr txBox="1">
            <a:spLocks noGrp="1"/>
          </p:cNvSpPr>
          <p:nvPr>
            <p:ph type="body" idx="1"/>
          </p:nvPr>
        </p:nvSpPr>
        <p:spPr>
          <a:xfrm>
            <a:off x="342900" y="1120511"/>
            <a:ext cx="5823600" cy="3216000"/>
          </a:xfrm>
          <a:prstGeom prst="rect">
            <a:avLst/>
          </a:prstGeom>
          <a:noFill/>
          <a:ln>
            <a:noFill/>
          </a:ln>
        </p:spPr>
        <p:txBody>
          <a:bodyPr spcFirstLastPara="1" wrap="square" lIns="0" tIns="35550" rIns="0" bIns="35550" anchor="t" anchorCtr="0">
            <a:normAutofit/>
          </a:bodyPr>
          <a:lstStyle/>
          <a:p>
            <a:pPr marL="76200" lvl="0" indent="0" algn="l" rtl="0">
              <a:lnSpc>
                <a:spcPct val="100000"/>
              </a:lnSpc>
              <a:spcBef>
                <a:spcPts val="0"/>
              </a:spcBef>
              <a:spcAft>
                <a:spcPts val="0"/>
              </a:spcAft>
              <a:buSzPts val="1600"/>
              <a:buNone/>
            </a:pPr>
            <a:endParaRPr/>
          </a:p>
        </p:txBody>
      </p:sp>
      <p:sp>
        <p:nvSpPr>
          <p:cNvPr id="254" name="Google Shape;254;p29"/>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22</a:t>
            </a:fld>
            <a:endParaRPr/>
          </a:p>
        </p:txBody>
      </p:sp>
      <p:pic>
        <p:nvPicPr>
          <p:cNvPr id="255" name="Google Shape;255;p29"/>
          <p:cNvPicPr preferRelativeResize="0"/>
          <p:nvPr/>
        </p:nvPicPr>
        <p:blipFill rotWithShape="1">
          <a:blip r:embed="rId3">
            <a:alphaModFix/>
          </a:blip>
          <a:srcRect/>
          <a:stretch/>
        </p:blipFill>
        <p:spPr>
          <a:xfrm>
            <a:off x="2014538" y="1416845"/>
            <a:ext cx="5851922" cy="29110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body" idx="2"/>
          </p:nvPr>
        </p:nvSpPr>
        <p:spPr>
          <a:xfrm>
            <a:off x="4572000" y="1344613"/>
            <a:ext cx="4103688" cy="3859212"/>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400"/>
              <a:buNone/>
            </a:pPr>
            <a:r>
              <a:rPr lang="en-US" sz="1400"/>
              <a:t>Contents</a:t>
            </a:r>
            <a:endParaRPr/>
          </a:p>
          <a:p>
            <a:pPr marL="342900" lvl="0" indent="-342900" algn="l" rtl="0">
              <a:lnSpc>
                <a:spcPct val="110000"/>
              </a:lnSpc>
              <a:spcBef>
                <a:spcPts val="600"/>
              </a:spcBef>
              <a:spcAft>
                <a:spcPts val="0"/>
              </a:spcAft>
              <a:buClr>
                <a:srgbClr val="F2F2F2"/>
              </a:buClr>
              <a:buSzPts val="1400"/>
              <a:buFont typeface="Georgia"/>
              <a:buAutoNum type="arabicPeriod"/>
            </a:pPr>
            <a:r>
              <a:rPr lang="en-US" sz="1400">
                <a:solidFill>
                  <a:srgbClr val="D8D8D8"/>
                </a:solidFill>
              </a:rPr>
              <a:t>Value-Added Analysis</a:t>
            </a:r>
            <a:endParaRPr sz="1400">
              <a:solidFill>
                <a:srgbClr val="D8D8D8"/>
              </a:solidFill>
            </a:endParaRPr>
          </a:p>
          <a:p>
            <a:pPr marL="342900" lvl="0" indent="-342900" algn="l" rtl="0">
              <a:lnSpc>
                <a:spcPct val="100000"/>
              </a:lnSpc>
              <a:spcBef>
                <a:spcPts val="600"/>
              </a:spcBef>
              <a:spcAft>
                <a:spcPts val="0"/>
              </a:spcAft>
              <a:buSzPts val="1400"/>
              <a:buFont typeface="Georgia"/>
              <a:buAutoNum type="arabicPeriod"/>
            </a:pPr>
            <a:r>
              <a:rPr lang="en-US" sz="1400"/>
              <a:t>Waste</a:t>
            </a:r>
            <a:endParaRPr sz="1400"/>
          </a:p>
          <a:p>
            <a:pPr marL="615976" lvl="2" indent="-342900" algn="l" rtl="0">
              <a:lnSpc>
                <a:spcPct val="110000"/>
              </a:lnSpc>
              <a:spcBef>
                <a:spcPts val="600"/>
              </a:spcBef>
              <a:spcAft>
                <a:spcPts val="0"/>
              </a:spcAft>
              <a:buClr>
                <a:srgbClr val="F2F2F2"/>
              </a:buClr>
              <a:buSzPts val="1400"/>
              <a:buFont typeface="Georgia"/>
              <a:buAutoNum type="arabicPeriod"/>
            </a:pPr>
            <a:r>
              <a:rPr lang="en-US"/>
              <a:t>Move</a:t>
            </a:r>
            <a:endParaRPr/>
          </a:p>
          <a:p>
            <a:pPr marL="615976" lvl="2" indent="-342900" algn="l" rtl="0">
              <a:lnSpc>
                <a:spcPct val="110000"/>
              </a:lnSpc>
              <a:spcBef>
                <a:spcPts val="600"/>
              </a:spcBef>
              <a:spcAft>
                <a:spcPts val="0"/>
              </a:spcAft>
              <a:buClr>
                <a:srgbClr val="F2F2F2"/>
              </a:buClr>
              <a:buSzPts val="1400"/>
              <a:buFont typeface="Georgia"/>
              <a:buAutoNum type="arabicPeriod"/>
            </a:pPr>
            <a:r>
              <a:rPr lang="en-US"/>
              <a:t>Hold</a:t>
            </a:r>
            <a:endParaRPr/>
          </a:p>
          <a:p>
            <a:pPr marL="615976" lvl="2" indent="-342900" algn="l" rtl="0">
              <a:lnSpc>
                <a:spcPct val="110000"/>
              </a:lnSpc>
              <a:spcBef>
                <a:spcPts val="600"/>
              </a:spcBef>
              <a:spcAft>
                <a:spcPts val="0"/>
              </a:spcAft>
              <a:buClr>
                <a:srgbClr val="F2F2F2"/>
              </a:buClr>
              <a:buSzPts val="1400"/>
              <a:buFont typeface="Georgia"/>
              <a:buAutoNum type="arabicPeriod"/>
            </a:pPr>
            <a:r>
              <a:rPr lang="en-US"/>
              <a:t>Overdo</a:t>
            </a:r>
            <a:endParaRPr/>
          </a:p>
          <a:p>
            <a:pPr marL="342900" lvl="0" indent="-342900" algn="l" rtl="0">
              <a:lnSpc>
                <a:spcPct val="110000"/>
              </a:lnSpc>
              <a:spcBef>
                <a:spcPts val="600"/>
              </a:spcBef>
              <a:spcAft>
                <a:spcPts val="0"/>
              </a:spcAft>
              <a:buClr>
                <a:srgbClr val="F2F2F2"/>
              </a:buClr>
              <a:buSzPts val="1400"/>
              <a:buFont typeface="Georgia"/>
              <a:buAutoNum type="arabicPeriod"/>
            </a:pPr>
            <a:r>
              <a:rPr lang="en-US" sz="1400">
                <a:solidFill>
                  <a:srgbClr val="D8D8D8"/>
                </a:solidFill>
              </a:rPr>
              <a:t>Stakeholder Analysis &amp; Issue Documentation</a:t>
            </a:r>
            <a:endParaRPr>
              <a:solidFill>
                <a:srgbClr val="D8D8D8"/>
              </a:solidFill>
            </a:endParaRPr>
          </a:p>
          <a:p>
            <a:pPr marL="342900" lvl="0" indent="-342900" algn="l" rtl="0">
              <a:lnSpc>
                <a:spcPct val="110000"/>
              </a:lnSpc>
              <a:spcBef>
                <a:spcPts val="600"/>
              </a:spcBef>
              <a:spcAft>
                <a:spcPts val="0"/>
              </a:spcAft>
              <a:buClr>
                <a:srgbClr val="F2F2F2"/>
              </a:buClr>
              <a:buSzPts val="1400"/>
              <a:buFont typeface="Georgia"/>
              <a:buAutoNum type="arabicPeriod"/>
            </a:pPr>
            <a:r>
              <a:rPr lang="en-US" sz="1400">
                <a:solidFill>
                  <a:srgbClr val="D8D8D8"/>
                </a:solidFill>
              </a:rPr>
              <a:t>Recap</a:t>
            </a:r>
            <a:endParaRPr sz="1400">
              <a:solidFill>
                <a:srgbClr val="D8D8D8"/>
              </a:solidFill>
            </a:endParaRPr>
          </a:p>
        </p:txBody>
      </p:sp>
      <p:sp>
        <p:nvSpPr>
          <p:cNvPr id="262" name="Google Shape;262;p30"/>
          <p:cNvSpPr txBox="1">
            <a:spLocks noGrp="1"/>
          </p:cNvSpPr>
          <p:nvPr>
            <p:ph type="sldNum" idx="12"/>
          </p:nvPr>
        </p:nvSpPr>
        <p:spPr>
          <a:xfrm>
            <a:off x="462407" y="5412059"/>
            <a:ext cx="892150" cy="258085"/>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800"/>
              <a:buNone/>
            </a:pPr>
            <a:r>
              <a:rPr lang="en-US"/>
              <a:t>SEITE </a:t>
            </a:r>
            <a:fld id="{00000000-1234-1234-1234-123412341234}" type="slidenum">
              <a:rPr lang="en-US"/>
              <a:t>23</a:t>
            </a:fld>
            <a:endParaRPr/>
          </a:p>
        </p:txBody>
      </p:sp>
      <p:sp>
        <p:nvSpPr>
          <p:cNvPr id="263" name="Google Shape;263;p30"/>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latin typeface="Arial"/>
                <a:ea typeface="Arial"/>
                <a:cs typeface="Arial"/>
                <a:sym typeface="Arial"/>
              </a:rPr>
              <a:t>Chapter </a:t>
            </a:r>
            <a:r>
              <a:rPr lang="en-US"/>
              <a:t>6: Qualitative Process Analysis</a:t>
            </a:r>
            <a:endParaRPr>
              <a:latin typeface="Arial"/>
              <a:ea typeface="Arial"/>
              <a:cs typeface="Arial"/>
              <a:sym typeface="Arial"/>
            </a:endParaRPr>
          </a:p>
        </p:txBody>
      </p:sp>
      <p:sp>
        <p:nvSpPr>
          <p:cNvPr id="264" name="Google Shape;264;p30"/>
          <p:cNvSpPr/>
          <p:nvPr/>
        </p:nvSpPr>
        <p:spPr>
          <a:xfrm>
            <a:off x="7496730" y="0"/>
            <a:ext cx="1726292" cy="12022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265" name="Google Shape;265;p30"/>
          <p:cNvPicPr preferRelativeResize="0"/>
          <p:nvPr/>
        </p:nvPicPr>
        <p:blipFill rotWithShape="1">
          <a:blip r:embed="rId3">
            <a:alphaModFix/>
          </a:blip>
          <a:srcRect/>
          <a:stretch/>
        </p:blipFill>
        <p:spPr>
          <a:xfrm>
            <a:off x="1463798" y="1402645"/>
            <a:ext cx="2054876" cy="3383844"/>
          </a:xfrm>
          <a:prstGeom prst="rect">
            <a:avLst/>
          </a:prstGeom>
          <a:noFill/>
          <a:ln w="9525" cap="flat" cmpd="sng">
            <a:solidFill>
              <a:schemeClr val="dk1"/>
            </a:solidFill>
            <a:prstDash val="solid"/>
            <a:round/>
            <a:headEnd type="none" w="sm" len="sm"/>
            <a:tailEnd type="none" w="sm" len="sm"/>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Business Waste</a:t>
            </a:r>
            <a:endParaRPr b="1"/>
          </a:p>
        </p:txBody>
      </p:sp>
      <p:sp>
        <p:nvSpPr>
          <p:cNvPr id="272" name="Google Shape;272;p31"/>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lnSpcReduction="10000"/>
          </a:bodyPr>
          <a:lstStyle/>
          <a:p>
            <a:pPr marL="76200" lvl="0" indent="-76200" algn="l" rtl="0">
              <a:lnSpc>
                <a:spcPct val="100000"/>
              </a:lnSpc>
              <a:spcBef>
                <a:spcPts val="0"/>
              </a:spcBef>
              <a:spcAft>
                <a:spcPts val="0"/>
              </a:spcAft>
              <a:buSzPts val="2200"/>
              <a:buChar char="▪"/>
            </a:pPr>
            <a:r>
              <a:rPr lang="en-US" sz="2200"/>
              <a:t>Anything that doesn’t increase value in the eye of the customer must be considered ‘waste’.</a:t>
            </a:r>
            <a:endParaRPr/>
          </a:p>
          <a:p>
            <a:pPr marL="76200" lvl="0" indent="-76200" algn="l" rtl="0">
              <a:lnSpc>
                <a:spcPct val="100000"/>
              </a:lnSpc>
              <a:spcBef>
                <a:spcPts val="1100"/>
              </a:spcBef>
              <a:spcAft>
                <a:spcPts val="0"/>
              </a:spcAft>
              <a:buSzPts val="2200"/>
              <a:buChar char="▪"/>
            </a:pPr>
            <a:r>
              <a:rPr lang="en-US" sz="2200"/>
              <a:t>There are 7 manufacturing wastes, which have a universal application to businesses today.</a:t>
            </a:r>
            <a:endParaRPr/>
          </a:p>
          <a:p>
            <a:pPr marL="76200" lvl="0" indent="-120650" algn="l" rtl="0">
              <a:lnSpc>
                <a:spcPct val="100000"/>
              </a:lnSpc>
              <a:spcBef>
                <a:spcPts val="1100"/>
              </a:spcBef>
              <a:spcAft>
                <a:spcPts val="0"/>
              </a:spcAft>
              <a:buSzPts val="1900"/>
              <a:buChar char="▪"/>
            </a:pPr>
            <a:r>
              <a:rPr lang="en-US" sz="1900" b="1"/>
              <a:t>Move:</a:t>
            </a:r>
            <a:r>
              <a:rPr lang="en-US" sz="1900"/>
              <a:t> Wastes that are related to movement. This category includes two types of waste: </a:t>
            </a:r>
            <a:r>
              <a:rPr lang="en-US" sz="1900" b="1"/>
              <a:t>transportation and motion.</a:t>
            </a:r>
            <a:endParaRPr/>
          </a:p>
          <a:p>
            <a:pPr marL="76200" lvl="0" indent="-120650" algn="l" rtl="0">
              <a:lnSpc>
                <a:spcPct val="100000"/>
              </a:lnSpc>
              <a:spcBef>
                <a:spcPts val="1100"/>
              </a:spcBef>
              <a:spcAft>
                <a:spcPts val="0"/>
              </a:spcAft>
              <a:buSzPts val="1900"/>
              <a:buChar char="▪"/>
            </a:pPr>
            <a:r>
              <a:rPr lang="en-US" sz="1900" b="1"/>
              <a:t>Hold:</a:t>
            </a:r>
            <a:r>
              <a:rPr lang="en-US" sz="1900"/>
              <a:t> Wastes arising from holding something. Again, this category includes two types of waste: </a:t>
            </a:r>
            <a:r>
              <a:rPr lang="en-US" sz="1900" b="1"/>
              <a:t>inventory and waiting. </a:t>
            </a:r>
            <a:endParaRPr/>
          </a:p>
          <a:p>
            <a:pPr marL="76200" lvl="0" indent="-120650" algn="l" rtl="0">
              <a:lnSpc>
                <a:spcPct val="100000"/>
              </a:lnSpc>
              <a:spcBef>
                <a:spcPts val="1100"/>
              </a:spcBef>
              <a:spcAft>
                <a:spcPts val="0"/>
              </a:spcAft>
              <a:buSzPts val="1900"/>
              <a:buChar char="▪"/>
            </a:pPr>
            <a:r>
              <a:rPr lang="en-US" sz="1900" b="1"/>
              <a:t>Overdo:</a:t>
            </a:r>
            <a:r>
              <a:rPr lang="en-US" sz="1900"/>
              <a:t> Wastes arising from doing more than is necessary in order to deliver value to the customer or the business. This category encompasses three types of waste: </a:t>
            </a:r>
            <a:r>
              <a:rPr lang="en-US" sz="1900" b="1"/>
              <a:t>defects, overprocessing, and overproduction</a:t>
            </a:r>
            <a:r>
              <a:rPr lang="en-US" sz="2200" b="1"/>
              <a:t> </a:t>
            </a:r>
            <a:endParaRPr sz="2200" b="1"/>
          </a:p>
        </p:txBody>
      </p:sp>
      <p:sp>
        <p:nvSpPr>
          <p:cNvPr id="273" name="Google Shape;273;p31"/>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Defects</a:t>
            </a:r>
            <a:endParaRPr b="1"/>
          </a:p>
        </p:txBody>
      </p:sp>
      <p:sp>
        <p:nvSpPr>
          <p:cNvPr id="280" name="Google Shape;280;p32"/>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lnSpcReduction="10000"/>
          </a:bodyPr>
          <a:lstStyle/>
          <a:p>
            <a:pPr marL="76200" lvl="0" indent="-120650" algn="l" rtl="0">
              <a:lnSpc>
                <a:spcPct val="100000"/>
              </a:lnSpc>
              <a:spcBef>
                <a:spcPts val="0"/>
              </a:spcBef>
              <a:spcAft>
                <a:spcPts val="0"/>
              </a:spcAft>
              <a:buSzPts val="1900"/>
              <a:buChar char="▪"/>
            </a:pPr>
            <a:r>
              <a:rPr lang="en-US" sz="1900"/>
              <a:t>Mistakes that require additional time, resources, and money to fix</a:t>
            </a:r>
            <a:endParaRPr/>
          </a:p>
          <a:p>
            <a:pPr marL="76200" lvl="0" indent="-120650" algn="l" rtl="0">
              <a:lnSpc>
                <a:spcPct val="100000"/>
              </a:lnSpc>
              <a:spcBef>
                <a:spcPts val="1100"/>
              </a:spcBef>
              <a:spcAft>
                <a:spcPts val="0"/>
              </a:spcAft>
              <a:buSzPts val="1900"/>
              <a:buChar char="▪"/>
            </a:pPr>
            <a:r>
              <a:rPr lang="en-US" sz="1900"/>
              <a:t>Completely eradicating any form of waste is impossible</a:t>
            </a:r>
            <a:endParaRPr/>
          </a:p>
          <a:p>
            <a:pPr marL="76200" lvl="0" indent="-120650" algn="l" rtl="0">
              <a:lnSpc>
                <a:spcPct val="100000"/>
              </a:lnSpc>
              <a:spcBef>
                <a:spcPts val="1100"/>
              </a:spcBef>
              <a:spcAft>
                <a:spcPts val="0"/>
              </a:spcAft>
              <a:buSzPts val="1900"/>
              <a:buChar char="▪"/>
            </a:pPr>
            <a:r>
              <a:rPr lang="en-US" sz="1900"/>
              <a:t>Defects can be limited by application of standardized work plans, strict quality controls, full understanding of work requirements and customer needs.</a:t>
            </a:r>
            <a:endParaRPr/>
          </a:p>
          <a:p>
            <a:pPr marL="76200" lvl="0" indent="-120650" algn="l" rtl="0">
              <a:lnSpc>
                <a:spcPct val="100000"/>
              </a:lnSpc>
              <a:spcBef>
                <a:spcPts val="1100"/>
              </a:spcBef>
              <a:spcAft>
                <a:spcPts val="0"/>
              </a:spcAft>
              <a:buSzPts val="1900"/>
              <a:buChar char="▪"/>
            </a:pPr>
            <a:r>
              <a:rPr lang="en-US" sz="1900"/>
              <a:t>Some causes of defects include:</a:t>
            </a:r>
            <a:endParaRPr/>
          </a:p>
          <a:p>
            <a:pPr marL="304800" lvl="1" indent="-152400" algn="l" rtl="0">
              <a:lnSpc>
                <a:spcPct val="100000"/>
              </a:lnSpc>
              <a:spcBef>
                <a:spcPts val="300"/>
              </a:spcBef>
              <a:spcAft>
                <a:spcPts val="0"/>
              </a:spcAft>
              <a:buClr>
                <a:srgbClr val="3F3F3F"/>
              </a:buClr>
              <a:buSzPts val="1600"/>
              <a:buChar char="▪"/>
            </a:pPr>
            <a:r>
              <a:rPr lang="en-US" sz="1600"/>
              <a:t>Poor quality controls</a:t>
            </a:r>
            <a:endParaRPr/>
          </a:p>
          <a:p>
            <a:pPr marL="304800" lvl="1" indent="-152400" algn="l" rtl="0">
              <a:lnSpc>
                <a:spcPct val="100000"/>
              </a:lnSpc>
              <a:spcBef>
                <a:spcPts val="500"/>
              </a:spcBef>
              <a:spcAft>
                <a:spcPts val="0"/>
              </a:spcAft>
              <a:buClr>
                <a:srgbClr val="3F3F3F"/>
              </a:buClr>
              <a:buSzPts val="1600"/>
              <a:buChar char="▪"/>
            </a:pPr>
            <a:r>
              <a:rPr lang="en-US" sz="1600"/>
              <a:t>Poor repair</a:t>
            </a:r>
            <a:endParaRPr/>
          </a:p>
          <a:p>
            <a:pPr marL="304800" lvl="1" indent="-152400" algn="l" rtl="0">
              <a:lnSpc>
                <a:spcPct val="100000"/>
              </a:lnSpc>
              <a:spcBef>
                <a:spcPts val="500"/>
              </a:spcBef>
              <a:spcAft>
                <a:spcPts val="0"/>
              </a:spcAft>
              <a:buClr>
                <a:srgbClr val="3F3F3F"/>
              </a:buClr>
              <a:buSzPts val="1600"/>
              <a:buChar char="▪"/>
            </a:pPr>
            <a:r>
              <a:rPr lang="en-US" sz="1600"/>
              <a:t>Poor documentation</a:t>
            </a:r>
            <a:endParaRPr/>
          </a:p>
          <a:p>
            <a:pPr marL="304800" lvl="1" indent="-152400" algn="l" rtl="0">
              <a:lnSpc>
                <a:spcPct val="100000"/>
              </a:lnSpc>
              <a:spcBef>
                <a:spcPts val="500"/>
              </a:spcBef>
              <a:spcAft>
                <a:spcPts val="0"/>
              </a:spcAft>
              <a:buClr>
                <a:srgbClr val="3F3F3F"/>
              </a:buClr>
              <a:buSzPts val="1600"/>
              <a:buChar char="▪"/>
            </a:pPr>
            <a:r>
              <a:rPr lang="en-US" sz="1600"/>
              <a:t>Lack of standards</a:t>
            </a:r>
            <a:endParaRPr/>
          </a:p>
          <a:p>
            <a:pPr marL="304800" lvl="1" indent="-152400" algn="l" rtl="0">
              <a:lnSpc>
                <a:spcPct val="100000"/>
              </a:lnSpc>
              <a:spcBef>
                <a:spcPts val="500"/>
              </a:spcBef>
              <a:spcAft>
                <a:spcPts val="0"/>
              </a:spcAft>
              <a:buClr>
                <a:srgbClr val="3F3F3F"/>
              </a:buClr>
              <a:buSzPts val="1600"/>
              <a:buChar char="▪"/>
            </a:pPr>
            <a:r>
              <a:rPr lang="en-US" sz="1600"/>
              <a:t>Weak or missing processes</a:t>
            </a:r>
            <a:endParaRPr/>
          </a:p>
          <a:p>
            <a:pPr marL="304800" lvl="1" indent="-152400" algn="l" rtl="0">
              <a:lnSpc>
                <a:spcPct val="100000"/>
              </a:lnSpc>
              <a:spcBef>
                <a:spcPts val="500"/>
              </a:spcBef>
              <a:spcAft>
                <a:spcPts val="0"/>
              </a:spcAft>
              <a:buClr>
                <a:srgbClr val="3F3F3F"/>
              </a:buClr>
              <a:buSzPts val="1600"/>
              <a:buChar char="▪"/>
            </a:pPr>
            <a:r>
              <a:rPr lang="en-US" sz="1600"/>
              <a:t>Misunderstanding customer needs</a:t>
            </a:r>
            <a:endParaRPr/>
          </a:p>
          <a:p>
            <a:pPr marL="304800" lvl="1" indent="-152400" algn="l" rtl="0">
              <a:lnSpc>
                <a:spcPct val="100000"/>
              </a:lnSpc>
              <a:spcBef>
                <a:spcPts val="500"/>
              </a:spcBef>
              <a:spcAft>
                <a:spcPts val="0"/>
              </a:spcAft>
              <a:buClr>
                <a:srgbClr val="3F3F3F"/>
              </a:buClr>
              <a:buSzPts val="1600"/>
              <a:buChar char="▪"/>
            </a:pPr>
            <a:r>
              <a:rPr lang="en-US" sz="1600"/>
              <a:t>Poor design and undocumented design changes</a:t>
            </a:r>
            <a:endParaRPr sz="1600"/>
          </a:p>
        </p:txBody>
      </p:sp>
      <p:sp>
        <p:nvSpPr>
          <p:cNvPr id="281" name="Google Shape;281;p32"/>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3"/>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Overproduction</a:t>
            </a:r>
            <a:endParaRPr b="1"/>
          </a:p>
        </p:txBody>
      </p:sp>
      <p:sp>
        <p:nvSpPr>
          <p:cNvPr id="288" name="Google Shape;288;p33"/>
          <p:cNvSpPr txBox="1">
            <a:spLocks noGrp="1"/>
          </p:cNvSpPr>
          <p:nvPr>
            <p:ph type="body" idx="1"/>
          </p:nvPr>
        </p:nvSpPr>
        <p:spPr>
          <a:xfrm>
            <a:off x="812626" y="1086420"/>
            <a:ext cx="7892700" cy="4373700"/>
          </a:xfrm>
          <a:prstGeom prst="rect">
            <a:avLst/>
          </a:prstGeom>
          <a:noFill/>
          <a:ln>
            <a:noFill/>
          </a:ln>
        </p:spPr>
        <p:txBody>
          <a:bodyPr spcFirstLastPara="1" wrap="square" lIns="0" tIns="35550" rIns="0" bIns="35550" anchor="t" anchorCtr="0">
            <a:normAutofit fontScale="92500"/>
          </a:bodyPr>
          <a:lstStyle/>
          <a:p>
            <a:pPr marL="76200" lvl="0" indent="-76200" algn="l" rtl="0">
              <a:lnSpc>
                <a:spcPct val="100000"/>
              </a:lnSpc>
              <a:spcBef>
                <a:spcPts val="0"/>
              </a:spcBef>
              <a:spcAft>
                <a:spcPts val="0"/>
              </a:spcAft>
              <a:buSzPts val="2200"/>
              <a:buChar char="▪"/>
            </a:pPr>
            <a:r>
              <a:rPr lang="en-US" sz="2200" dirty="0"/>
              <a:t>In some organizations, workers blindly keep producing even when those who receive their output either aren’t ready for it or don’t need it</a:t>
            </a:r>
            <a:endParaRPr dirty="0"/>
          </a:p>
          <a:p>
            <a:pPr marL="76200" lvl="0" indent="-76200" algn="l" rtl="0">
              <a:lnSpc>
                <a:spcPct val="100000"/>
              </a:lnSpc>
              <a:spcBef>
                <a:spcPts val="1100"/>
              </a:spcBef>
              <a:spcAft>
                <a:spcPts val="0"/>
              </a:spcAft>
              <a:buSzPts val="2200"/>
              <a:buChar char="▪"/>
            </a:pPr>
            <a:r>
              <a:rPr lang="en-US" sz="2200" dirty="0"/>
              <a:t>It can tie up significant working capital</a:t>
            </a:r>
            <a:endParaRPr dirty="0"/>
          </a:p>
          <a:p>
            <a:pPr marL="76200" lvl="0" indent="-76200" algn="l" rtl="0">
              <a:lnSpc>
                <a:spcPct val="100000"/>
              </a:lnSpc>
              <a:spcBef>
                <a:spcPts val="1100"/>
              </a:spcBef>
              <a:spcAft>
                <a:spcPts val="0"/>
              </a:spcAft>
              <a:buSzPts val="2200"/>
              <a:buChar char="▪"/>
            </a:pPr>
            <a:r>
              <a:rPr lang="en-US" sz="2200" dirty="0"/>
              <a:t>Solution is to establish a reasonable work flow for the benefit of the customer</a:t>
            </a:r>
            <a:endParaRPr dirty="0"/>
          </a:p>
          <a:p>
            <a:pPr marL="76200" lvl="0" indent="-76200" algn="l" rtl="0">
              <a:lnSpc>
                <a:spcPct val="100000"/>
              </a:lnSpc>
              <a:spcBef>
                <a:spcPts val="1100"/>
              </a:spcBef>
              <a:spcAft>
                <a:spcPts val="0"/>
              </a:spcAft>
              <a:buSzPts val="2200"/>
              <a:buChar char="▪"/>
            </a:pPr>
            <a:r>
              <a:rPr lang="en-US" sz="2200" dirty="0"/>
              <a:t>Causes of overproduction include:</a:t>
            </a:r>
            <a:endParaRPr dirty="0"/>
          </a:p>
          <a:p>
            <a:pPr marL="304800" lvl="1" indent="-158750" algn="l" rtl="0">
              <a:lnSpc>
                <a:spcPct val="100000"/>
              </a:lnSpc>
              <a:spcBef>
                <a:spcPts val="300"/>
              </a:spcBef>
              <a:spcAft>
                <a:spcPts val="0"/>
              </a:spcAft>
              <a:buClr>
                <a:srgbClr val="3F3F3F"/>
              </a:buClr>
              <a:buSzPts val="1900"/>
              <a:buChar char="▪"/>
            </a:pPr>
            <a:r>
              <a:rPr lang="en-US" sz="1900" dirty="0"/>
              <a:t>Just-in-case production</a:t>
            </a:r>
            <a:endParaRPr dirty="0"/>
          </a:p>
          <a:p>
            <a:pPr marL="304800" lvl="1" indent="-158750" algn="l" rtl="0">
              <a:lnSpc>
                <a:spcPct val="100000"/>
              </a:lnSpc>
              <a:spcBef>
                <a:spcPts val="500"/>
              </a:spcBef>
              <a:spcAft>
                <a:spcPts val="0"/>
              </a:spcAft>
              <a:buClr>
                <a:srgbClr val="3F3F3F"/>
              </a:buClr>
              <a:buSzPts val="1900"/>
              <a:buChar char="▪"/>
            </a:pPr>
            <a:r>
              <a:rPr lang="en-US" sz="1900" dirty="0"/>
              <a:t>Unclear customer needs</a:t>
            </a:r>
            <a:endParaRPr dirty="0"/>
          </a:p>
          <a:p>
            <a:pPr marL="304800" lvl="1" indent="-158750" algn="l" rtl="0">
              <a:lnSpc>
                <a:spcPct val="100000"/>
              </a:lnSpc>
              <a:spcBef>
                <a:spcPts val="500"/>
              </a:spcBef>
              <a:spcAft>
                <a:spcPts val="0"/>
              </a:spcAft>
              <a:buClr>
                <a:srgbClr val="3F3F3F"/>
              </a:buClr>
              <a:buSzPts val="1900"/>
              <a:buChar char="▪"/>
            </a:pPr>
            <a:r>
              <a:rPr lang="en-US" sz="1900" dirty="0"/>
              <a:t>Producing to a forecast</a:t>
            </a:r>
            <a:endParaRPr dirty="0"/>
          </a:p>
          <a:p>
            <a:pPr marL="304800" lvl="1" indent="-158750" algn="l" rtl="0">
              <a:lnSpc>
                <a:spcPct val="100000"/>
              </a:lnSpc>
              <a:spcBef>
                <a:spcPts val="500"/>
              </a:spcBef>
              <a:spcAft>
                <a:spcPts val="0"/>
              </a:spcAft>
              <a:buClr>
                <a:srgbClr val="3F3F3F"/>
              </a:buClr>
              <a:buSzPts val="1900"/>
              <a:buChar char="▪"/>
            </a:pPr>
            <a:r>
              <a:rPr lang="en-US" sz="1900" dirty="0"/>
              <a:t>Long set-up times</a:t>
            </a:r>
            <a:endParaRPr dirty="0"/>
          </a:p>
          <a:p>
            <a:pPr marL="304800" lvl="1" indent="-158750" algn="l" rtl="0">
              <a:lnSpc>
                <a:spcPct val="100000"/>
              </a:lnSpc>
              <a:spcBef>
                <a:spcPts val="500"/>
              </a:spcBef>
              <a:spcAft>
                <a:spcPts val="0"/>
              </a:spcAft>
              <a:buClr>
                <a:srgbClr val="3F3F3F"/>
              </a:buClr>
              <a:buSzPts val="1900"/>
              <a:buChar char="▪"/>
            </a:pPr>
            <a:r>
              <a:rPr lang="en-US" sz="1900" dirty="0"/>
              <a:t>Engineering changes</a:t>
            </a:r>
            <a:endParaRPr dirty="0"/>
          </a:p>
          <a:p>
            <a:pPr marL="304800" lvl="1" indent="-158750" algn="l" rtl="0">
              <a:lnSpc>
                <a:spcPct val="100000"/>
              </a:lnSpc>
              <a:spcBef>
                <a:spcPts val="500"/>
              </a:spcBef>
              <a:spcAft>
                <a:spcPts val="0"/>
              </a:spcAft>
              <a:buClr>
                <a:srgbClr val="3F3F3F"/>
              </a:buClr>
              <a:buSzPts val="1900"/>
              <a:buChar char="▪"/>
            </a:pPr>
            <a:r>
              <a:rPr lang="en-US" sz="1900" dirty="0"/>
              <a:t>Poorly applied automation </a:t>
            </a:r>
            <a:endParaRPr sz="1900" dirty="0"/>
          </a:p>
        </p:txBody>
      </p:sp>
      <p:sp>
        <p:nvSpPr>
          <p:cNvPr id="289" name="Google Shape;289;p33"/>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800100" y="76199"/>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Overprocessing</a:t>
            </a:r>
            <a:endParaRPr b="1"/>
          </a:p>
        </p:txBody>
      </p:sp>
      <p:sp>
        <p:nvSpPr>
          <p:cNvPr id="296" name="Google Shape;296;p34"/>
          <p:cNvSpPr txBox="1">
            <a:spLocks noGrp="1"/>
          </p:cNvSpPr>
          <p:nvPr>
            <p:ph type="body" idx="1"/>
          </p:nvPr>
        </p:nvSpPr>
        <p:spPr>
          <a:xfrm>
            <a:off x="800100" y="1161969"/>
            <a:ext cx="7892700" cy="4623900"/>
          </a:xfrm>
          <a:prstGeom prst="rect">
            <a:avLst/>
          </a:prstGeom>
          <a:noFill/>
          <a:ln>
            <a:noFill/>
          </a:ln>
        </p:spPr>
        <p:txBody>
          <a:bodyPr spcFirstLastPara="1" wrap="square" lIns="0" tIns="35550" rIns="0" bIns="35550" anchor="t" anchorCtr="0">
            <a:normAutofit fontScale="92500" lnSpcReduction="10000"/>
          </a:bodyPr>
          <a:lstStyle/>
          <a:p>
            <a:pPr marL="76200" lvl="0" indent="-129222" algn="l" rtl="0">
              <a:lnSpc>
                <a:spcPct val="100000"/>
              </a:lnSpc>
              <a:spcBef>
                <a:spcPts val="0"/>
              </a:spcBef>
              <a:spcAft>
                <a:spcPts val="0"/>
              </a:spcAft>
              <a:buSzPct val="100000"/>
              <a:buChar char="▪"/>
            </a:pPr>
            <a:r>
              <a:rPr lang="en-US" sz="2200" dirty="0"/>
              <a:t>Overprocessing also refers to as extra processing refers to work that is performed unnecessarily. It includes unnecessary perfectionism, but it also includes tasks that are performed and later found not to be necessary.</a:t>
            </a:r>
            <a:endParaRPr sz="1900" dirty="0"/>
          </a:p>
          <a:p>
            <a:pPr marL="76200" lvl="0" indent="-129222" algn="l" rtl="0">
              <a:lnSpc>
                <a:spcPct val="100000"/>
              </a:lnSpc>
              <a:spcBef>
                <a:spcPts val="1100"/>
              </a:spcBef>
              <a:spcAft>
                <a:spcPts val="0"/>
              </a:spcAft>
              <a:buSzPct val="100000"/>
              <a:buChar char="▪"/>
            </a:pPr>
            <a:r>
              <a:rPr lang="en-US" sz="2200" dirty="0"/>
              <a:t>Oft</a:t>
            </a:r>
            <a:r>
              <a:rPr lang="en-US" sz="1900" dirty="0"/>
              <a:t>en occurs due to the creation of multiple versions of the same task .Solution is to standardize processes, empower employees and eliminate unnecessary documentation, sign-off processes and meetings</a:t>
            </a:r>
            <a:endParaRPr dirty="0"/>
          </a:p>
          <a:p>
            <a:pPr marL="76200" lvl="0" indent="-111601" algn="l" rtl="0">
              <a:lnSpc>
                <a:spcPct val="100000"/>
              </a:lnSpc>
              <a:spcBef>
                <a:spcPts val="1100"/>
              </a:spcBef>
              <a:spcAft>
                <a:spcPts val="0"/>
              </a:spcAft>
              <a:buSzPct val="100000"/>
              <a:buChar char="▪"/>
            </a:pPr>
            <a:r>
              <a:rPr lang="en-US" sz="1900" dirty="0"/>
              <a:t>Examples include:</a:t>
            </a:r>
            <a:endParaRPr dirty="0"/>
          </a:p>
          <a:p>
            <a:pPr marL="304800" lvl="1" indent="-144780" algn="l" rtl="0">
              <a:lnSpc>
                <a:spcPct val="100000"/>
              </a:lnSpc>
              <a:spcBef>
                <a:spcPts val="300"/>
              </a:spcBef>
              <a:spcAft>
                <a:spcPts val="0"/>
              </a:spcAft>
              <a:buClr>
                <a:srgbClr val="3F3F3F"/>
              </a:buClr>
              <a:buSzPct val="100000"/>
              <a:buChar char="▪"/>
            </a:pPr>
            <a:r>
              <a:rPr lang="en-US" sz="1600" dirty="0"/>
              <a:t>Excessive reports</a:t>
            </a:r>
            <a:endParaRPr dirty="0"/>
          </a:p>
          <a:p>
            <a:pPr marL="304800" lvl="1" indent="-144780" algn="l" rtl="0">
              <a:lnSpc>
                <a:spcPct val="100000"/>
              </a:lnSpc>
              <a:spcBef>
                <a:spcPts val="500"/>
              </a:spcBef>
              <a:spcAft>
                <a:spcPts val="0"/>
              </a:spcAft>
              <a:buClr>
                <a:srgbClr val="3F3F3F"/>
              </a:buClr>
              <a:buSzPct val="100000"/>
              <a:buChar char="▪"/>
            </a:pPr>
            <a:r>
              <a:rPr lang="en-US" sz="1600" dirty="0"/>
              <a:t>Multiple signatures</a:t>
            </a:r>
            <a:endParaRPr dirty="0"/>
          </a:p>
          <a:p>
            <a:pPr marL="304800" lvl="1" indent="-144780" algn="l" rtl="0">
              <a:lnSpc>
                <a:spcPct val="100000"/>
              </a:lnSpc>
              <a:spcBef>
                <a:spcPts val="500"/>
              </a:spcBef>
              <a:spcAft>
                <a:spcPts val="0"/>
              </a:spcAft>
              <a:buClr>
                <a:srgbClr val="3F3F3F"/>
              </a:buClr>
              <a:buSzPct val="100000"/>
              <a:buChar char="▪"/>
            </a:pPr>
            <a:r>
              <a:rPr lang="en-US" sz="1600" dirty="0"/>
              <a:t>Re-entering data and duplicated data</a:t>
            </a:r>
            <a:endParaRPr dirty="0"/>
          </a:p>
          <a:p>
            <a:pPr marL="304800" lvl="1" indent="-144780" algn="l" rtl="0">
              <a:lnSpc>
                <a:spcPct val="100000"/>
              </a:lnSpc>
              <a:spcBef>
                <a:spcPts val="500"/>
              </a:spcBef>
              <a:spcAft>
                <a:spcPts val="0"/>
              </a:spcAft>
              <a:buClr>
                <a:srgbClr val="3F3F3F"/>
              </a:buClr>
              <a:buSzPct val="100000"/>
              <a:buChar char="▪"/>
            </a:pPr>
            <a:r>
              <a:rPr lang="en-US" sz="1600" dirty="0"/>
              <a:t>Lack of standards</a:t>
            </a:r>
            <a:endParaRPr dirty="0"/>
          </a:p>
          <a:p>
            <a:pPr marL="304800" lvl="1" indent="-144780" algn="l" rtl="0">
              <a:lnSpc>
                <a:spcPct val="100000"/>
              </a:lnSpc>
              <a:spcBef>
                <a:spcPts val="500"/>
              </a:spcBef>
              <a:spcAft>
                <a:spcPts val="0"/>
              </a:spcAft>
              <a:buClr>
                <a:srgbClr val="3F3F3F"/>
              </a:buClr>
              <a:buSzPct val="100000"/>
              <a:buChar char="▪"/>
            </a:pPr>
            <a:r>
              <a:rPr lang="en-US" sz="1600" dirty="0"/>
              <a:t>Poor communication</a:t>
            </a:r>
            <a:endParaRPr dirty="0"/>
          </a:p>
          <a:p>
            <a:pPr marL="304800" lvl="1" indent="-144780" algn="l" rtl="0">
              <a:lnSpc>
                <a:spcPct val="100000"/>
              </a:lnSpc>
              <a:spcBef>
                <a:spcPts val="500"/>
              </a:spcBef>
              <a:spcAft>
                <a:spcPts val="0"/>
              </a:spcAft>
              <a:buClr>
                <a:srgbClr val="3F3F3F"/>
              </a:buClr>
              <a:buSzPct val="100000"/>
              <a:buChar char="▪"/>
            </a:pPr>
            <a:r>
              <a:rPr lang="en-US" sz="1600" dirty="0"/>
              <a:t>Overdesigned equipment</a:t>
            </a:r>
            <a:endParaRPr dirty="0"/>
          </a:p>
          <a:p>
            <a:pPr marL="304800" lvl="1" indent="-144780" algn="l" rtl="0">
              <a:lnSpc>
                <a:spcPct val="100000"/>
              </a:lnSpc>
              <a:spcBef>
                <a:spcPts val="500"/>
              </a:spcBef>
              <a:spcAft>
                <a:spcPts val="0"/>
              </a:spcAft>
              <a:buClr>
                <a:srgbClr val="3F3F3F"/>
              </a:buClr>
              <a:buSzPct val="100000"/>
              <a:buChar char="▪"/>
            </a:pPr>
            <a:r>
              <a:rPr lang="en-US" sz="1600" dirty="0"/>
              <a:t>Misunderstanding customer’s needs</a:t>
            </a:r>
            <a:endParaRPr dirty="0"/>
          </a:p>
          <a:p>
            <a:pPr marL="304800" lvl="1" indent="-144780" algn="l" rtl="0">
              <a:lnSpc>
                <a:spcPct val="100000"/>
              </a:lnSpc>
              <a:spcBef>
                <a:spcPts val="500"/>
              </a:spcBef>
              <a:spcAft>
                <a:spcPts val="0"/>
              </a:spcAft>
              <a:buClr>
                <a:srgbClr val="3F3F3F"/>
              </a:buClr>
              <a:buSzPct val="100000"/>
              <a:buChar char="▪"/>
            </a:pPr>
            <a:r>
              <a:rPr lang="en-US" sz="1600" dirty="0"/>
              <a:t>Human error</a:t>
            </a:r>
            <a:endParaRPr dirty="0"/>
          </a:p>
          <a:p>
            <a:pPr marL="76200" lvl="0" indent="0" algn="l" rtl="0">
              <a:lnSpc>
                <a:spcPct val="100000"/>
              </a:lnSpc>
              <a:spcBef>
                <a:spcPts val="1200"/>
              </a:spcBef>
              <a:spcAft>
                <a:spcPts val="0"/>
              </a:spcAft>
              <a:buSzPct val="100000"/>
              <a:buNone/>
            </a:pPr>
            <a:endParaRPr sz="2200" dirty="0"/>
          </a:p>
        </p:txBody>
      </p:sp>
      <p:sp>
        <p:nvSpPr>
          <p:cNvPr id="297" name="Google Shape;297;p34"/>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Inventory </a:t>
            </a:r>
            <a:endParaRPr b="1"/>
          </a:p>
        </p:txBody>
      </p:sp>
      <p:sp>
        <p:nvSpPr>
          <p:cNvPr id="303" name="Google Shape;303;p35"/>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a:bodyPr>
          <a:lstStyle/>
          <a:p>
            <a:pPr marL="76200" lvl="0" indent="-76200" algn="l" rtl="0">
              <a:lnSpc>
                <a:spcPct val="100000"/>
              </a:lnSpc>
              <a:spcBef>
                <a:spcPts val="0"/>
              </a:spcBef>
              <a:spcAft>
                <a:spcPts val="0"/>
              </a:spcAft>
              <a:buSzPts val="2200"/>
              <a:buChar char="▪"/>
            </a:pPr>
            <a:r>
              <a:rPr lang="en-US" sz="2200"/>
              <a:t>This waste occurs when there is supply in excess of real customer demand, which masks real production</a:t>
            </a:r>
            <a:endParaRPr/>
          </a:p>
          <a:p>
            <a:pPr marL="76200" lvl="0" indent="-76200" algn="l" rtl="0">
              <a:lnSpc>
                <a:spcPct val="100000"/>
              </a:lnSpc>
              <a:spcBef>
                <a:spcPts val="1100"/>
              </a:spcBef>
              <a:spcAft>
                <a:spcPts val="0"/>
              </a:spcAft>
              <a:buSzPts val="2200"/>
              <a:buChar char="▪"/>
            </a:pPr>
            <a:r>
              <a:rPr lang="en-US" sz="2200"/>
              <a:t>Causes include:</a:t>
            </a:r>
            <a:endParaRPr/>
          </a:p>
          <a:p>
            <a:pPr marL="304800" lvl="1" indent="-146050" algn="l" rtl="0">
              <a:lnSpc>
                <a:spcPct val="100000"/>
              </a:lnSpc>
              <a:spcBef>
                <a:spcPts val="300"/>
              </a:spcBef>
              <a:spcAft>
                <a:spcPts val="0"/>
              </a:spcAft>
              <a:buClr>
                <a:srgbClr val="3F3F3F"/>
              </a:buClr>
              <a:buSzPts val="1900"/>
              <a:buChar char="▪"/>
            </a:pPr>
            <a:r>
              <a:rPr lang="en-US" sz="1900"/>
              <a:t>Overproduction and buffers</a:t>
            </a:r>
            <a:endParaRPr/>
          </a:p>
          <a:p>
            <a:pPr marL="304800" lvl="1" indent="-146050" algn="l" rtl="0">
              <a:lnSpc>
                <a:spcPct val="100000"/>
              </a:lnSpc>
              <a:spcBef>
                <a:spcPts val="500"/>
              </a:spcBef>
              <a:spcAft>
                <a:spcPts val="0"/>
              </a:spcAft>
              <a:buClr>
                <a:srgbClr val="3F3F3F"/>
              </a:buClr>
              <a:buSzPts val="1900"/>
              <a:buChar char="▪"/>
            </a:pPr>
            <a:r>
              <a:rPr lang="en-US" sz="1900"/>
              <a:t>Poor monitoring systems</a:t>
            </a:r>
            <a:endParaRPr/>
          </a:p>
          <a:p>
            <a:pPr marL="304800" lvl="1" indent="-146050" algn="l" rtl="0">
              <a:lnSpc>
                <a:spcPct val="100000"/>
              </a:lnSpc>
              <a:spcBef>
                <a:spcPts val="500"/>
              </a:spcBef>
              <a:spcAft>
                <a:spcPts val="0"/>
              </a:spcAft>
              <a:buClr>
                <a:srgbClr val="3F3F3F"/>
              </a:buClr>
              <a:buSzPts val="1900"/>
              <a:buChar char="▪"/>
            </a:pPr>
            <a:r>
              <a:rPr lang="en-US" sz="1900"/>
              <a:t>Mismatched production speeds</a:t>
            </a:r>
            <a:endParaRPr/>
          </a:p>
          <a:p>
            <a:pPr marL="304800" lvl="1" indent="-146050" algn="l" rtl="0">
              <a:lnSpc>
                <a:spcPct val="100000"/>
              </a:lnSpc>
              <a:spcBef>
                <a:spcPts val="500"/>
              </a:spcBef>
              <a:spcAft>
                <a:spcPts val="0"/>
              </a:spcAft>
              <a:buClr>
                <a:srgbClr val="3F3F3F"/>
              </a:buClr>
              <a:buSzPts val="1900"/>
              <a:buChar char="▪"/>
            </a:pPr>
            <a:r>
              <a:rPr lang="en-US" sz="1900"/>
              <a:t>Unreliable suppliers</a:t>
            </a:r>
            <a:endParaRPr/>
          </a:p>
          <a:p>
            <a:pPr marL="304800" lvl="1" indent="-146050" algn="l" rtl="0">
              <a:lnSpc>
                <a:spcPct val="100000"/>
              </a:lnSpc>
              <a:spcBef>
                <a:spcPts val="500"/>
              </a:spcBef>
              <a:spcAft>
                <a:spcPts val="0"/>
              </a:spcAft>
              <a:buClr>
                <a:srgbClr val="3F3F3F"/>
              </a:buClr>
              <a:buSzPts val="1900"/>
              <a:buChar char="▪"/>
            </a:pPr>
            <a:r>
              <a:rPr lang="en-US" sz="1900"/>
              <a:t>Long set-up times</a:t>
            </a:r>
            <a:endParaRPr/>
          </a:p>
          <a:p>
            <a:pPr marL="304800" lvl="1" indent="-146050" algn="l" rtl="0">
              <a:lnSpc>
                <a:spcPct val="100000"/>
              </a:lnSpc>
              <a:spcBef>
                <a:spcPts val="500"/>
              </a:spcBef>
              <a:spcAft>
                <a:spcPts val="0"/>
              </a:spcAft>
              <a:buClr>
                <a:srgbClr val="3F3F3F"/>
              </a:buClr>
              <a:buSzPts val="1900"/>
              <a:buChar char="▪"/>
            </a:pPr>
            <a:r>
              <a:rPr lang="en-US" sz="1900"/>
              <a:t>Misunderstood customer needs</a:t>
            </a:r>
            <a:endParaRPr sz="1900"/>
          </a:p>
        </p:txBody>
      </p:sp>
      <p:sp>
        <p:nvSpPr>
          <p:cNvPr id="304" name="Google Shape;304;p35"/>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6"/>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Waiting</a:t>
            </a:r>
            <a:endParaRPr b="1"/>
          </a:p>
        </p:txBody>
      </p:sp>
      <p:sp>
        <p:nvSpPr>
          <p:cNvPr id="310" name="Google Shape;310;p36"/>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fontScale="92500" lnSpcReduction="20000"/>
          </a:bodyPr>
          <a:lstStyle/>
          <a:p>
            <a:pPr marL="76200" lvl="0" indent="-129222" algn="l" rtl="0">
              <a:lnSpc>
                <a:spcPct val="100000"/>
              </a:lnSpc>
              <a:spcBef>
                <a:spcPts val="0"/>
              </a:spcBef>
              <a:spcAft>
                <a:spcPts val="0"/>
              </a:spcAft>
              <a:buSzPct val="100000"/>
              <a:buChar char="▪"/>
            </a:pPr>
            <a:r>
              <a:rPr lang="en-US" sz="2200"/>
              <a:t>Whenever work has to stop for some reason – i) next person in line is overwhelmed; ii) something broke down; iii) waiting for approval or material; </a:t>
            </a:r>
            <a:endParaRPr/>
          </a:p>
          <a:p>
            <a:pPr marL="76200" lvl="0" indent="-129222" algn="l" rtl="0">
              <a:lnSpc>
                <a:spcPct val="100000"/>
              </a:lnSpc>
              <a:spcBef>
                <a:spcPts val="1100"/>
              </a:spcBef>
              <a:spcAft>
                <a:spcPts val="0"/>
              </a:spcAft>
              <a:buSzPct val="100000"/>
              <a:buChar char="▪"/>
            </a:pPr>
            <a:r>
              <a:rPr lang="en-US" sz="2200"/>
              <a:t>Solution is to provide adequate staffing to handle the workload at the bottlenecks</a:t>
            </a:r>
            <a:endParaRPr/>
          </a:p>
          <a:p>
            <a:pPr marL="76200" lvl="0" indent="-129222" algn="l" rtl="0">
              <a:lnSpc>
                <a:spcPct val="100000"/>
              </a:lnSpc>
              <a:spcBef>
                <a:spcPts val="1100"/>
              </a:spcBef>
              <a:spcAft>
                <a:spcPts val="0"/>
              </a:spcAft>
              <a:buSzPct val="100000"/>
              <a:buChar char="▪"/>
            </a:pPr>
            <a:r>
              <a:rPr lang="en-US" sz="2200"/>
              <a:t>Causes include:</a:t>
            </a:r>
            <a:endParaRPr/>
          </a:p>
          <a:p>
            <a:pPr marL="304800" lvl="1" indent="-149732" algn="l" rtl="0">
              <a:lnSpc>
                <a:spcPct val="100000"/>
              </a:lnSpc>
              <a:spcBef>
                <a:spcPts val="300"/>
              </a:spcBef>
              <a:spcAft>
                <a:spcPts val="0"/>
              </a:spcAft>
              <a:buClr>
                <a:srgbClr val="3F3F3F"/>
              </a:buClr>
              <a:buSzPct val="100000"/>
              <a:buChar char="▪"/>
            </a:pPr>
            <a:r>
              <a:rPr lang="en-US" sz="1900"/>
              <a:t>Unbalanced workloads</a:t>
            </a:r>
            <a:endParaRPr/>
          </a:p>
          <a:p>
            <a:pPr marL="304800" lvl="1" indent="-149732" algn="l" rtl="0">
              <a:lnSpc>
                <a:spcPct val="100000"/>
              </a:lnSpc>
              <a:spcBef>
                <a:spcPts val="500"/>
              </a:spcBef>
              <a:spcAft>
                <a:spcPts val="0"/>
              </a:spcAft>
              <a:buClr>
                <a:srgbClr val="3F3F3F"/>
              </a:buClr>
              <a:buSzPct val="100000"/>
              <a:buChar char="▪"/>
            </a:pPr>
            <a:r>
              <a:rPr lang="en-US" sz="1900"/>
              <a:t>Unplanned downtime</a:t>
            </a:r>
            <a:endParaRPr/>
          </a:p>
          <a:p>
            <a:pPr marL="304800" lvl="1" indent="-149732" algn="l" rtl="0">
              <a:lnSpc>
                <a:spcPct val="100000"/>
              </a:lnSpc>
              <a:spcBef>
                <a:spcPts val="500"/>
              </a:spcBef>
              <a:spcAft>
                <a:spcPts val="0"/>
              </a:spcAft>
              <a:buClr>
                <a:srgbClr val="3F3F3F"/>
              </a:buClr>
              <a:buSzPct val="100000"/>
              <a:buChar char="▪"/>
            </a:pPr>
            <a:r>
              <a:rPr lang="en-US" sz="1900"/>
              <a:t>Long set–up times</a:t>
            </a:r>
            <a:endParaRPr/>
          </a:p>
          <a:p>
            <a:pPr marL="304800" lvl="1" indent="-149732" algn="l" rtl="0">
              <a:lnSpc>
                <a:spcPct val="100000"/>
              </a:lnSpc>
              <a:spcBef>
                <a:spcPts val="500"/>
              </a:spcBef>
              <a:spcAft>
                <a:spcPts val="0"/>
              </a:spcAft>
              <a:buClr>
                <a:srgbClr val="3F3F3F"/>
              </a:buClr>
              <a:buSzPct val="100000"/>
              <a:buChar char="▪"/>
            </a:pPr>
            <a:r>
              <a:rPr lang="en-US" sz="1900"/>
              <a:t>Producing to a forecast</a:t>
            </a:r>
            <a:endParaRPr/>
          </a:p>
          <a:p>
            <a:pPr marL="304800" lvl="1" indent="-149732" algn="l" rtl="0">
              <a:lnSpc>
                <a:spcPct val="100000"/>
              </a:lnSpc>
              <a:spcBef>
                <a:spcPts val="500"/>
              </a:spcBef>
              <a:spcAft>
                <a:spcPts val="0"/>
              </a:spcAft>
              <a:buClr>
                <a:srgbClr val="3F3F3F"/>
              </a:buClr>
              <a:buSzPct val="100000"/>
              <a:buChar char="▪"/>
            </a:pPr>
            <a:r>
              <a:rPr lang="en-US" sz="1900"/>
              <a:t>Insufficient staffing</a:t>
            </a:r>
            <a:endParaRPr/>
          </a:p>
          <a:p>
            <a:pPr marL="304800" lvl="1" indent="-149732" algn="l" rtl="0">
              <a:lnSpc>
                <a:spcPct val="100000"/>
              </a:lnSpc>
              <a:spcBef>
                <a:spcPts val="500"/>
              </a:spcBef>
              <a:spcAft>
                <a:spcPts val="0"/>
              </a:spcAft>
              <a:buClr>
                <a:srgbClr val="3F3F3F"/>
              </a:buClr>
              <a:buSzPct val="100000"/>
              <a:buChar char="▪"/>
            </a:pPr>
            <a:r>
              <a:rPr lang="en-US" sz="1900"/>
              <a:t>Work absences</a:t>
            </a:r>
            <a:endParaRPr/>
          </a:p>
          <a:p>
            <a:pPr marL="304800" lvl="1" indent="-149732" algn="l" rtl="0">
              <a:lnSpc>
                <a:spcPct val="100000"/>
              </a:lnSpc>
              <a:spcBef>
                <a:spcPts val="500"/>
              </a:spcBef>
              <a:spcAft>
                <a:spcPts val="0"/>
              </a:spcAft>
              <a:buClr>
                <a:srgbClr val="3F3F3F"/>
              </a:buClr>
              <a:buSzPct val="100000"/>
              <a:buChar char="▪"/>
            </a:pPr>
            <a:r>
              <a:rPr lang="en-US" sz="1900"/>
              <a:t>Poor process quality</a:t>
            </a:r>
            <a:endParaRPr/>
          </a:p>
          <a:p>
            <a:pPr marL="304800" lvl="1" indent="-149732" algn="l" rtl="0">
              <a:lnSpc>
                <a:spcPct val="100000"/>
              </a:lnSpc>
              <a:spcBef>
                <a:spcPts val="500"/>
              </a:spcBef>
              <a:spcAft>
                <a:spcPts val="0"/>
              </a:spcAft>
              <a:buClr>
                <a:srgbClr val="3F3F3F"/>
              </a:buClr>
              <a:buSzPct val="100000"/>
              <a:buChar char="▪"/>
            </a:pPr>
            <a:r>
              <a:rPr lang="en-US" sz="1900"/>
              <a:t>Poor communication</a:t>
            </a:r>
            <a:endParaRPr sz="1900"/>
          </a:p>
        </p:txBody>
      </p:sp>
      <p:sp>
        <p:nvSpPr>
          <p:cNvPr id="311" name="Google Shape;311;p36"/>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0"/>
          <p:cNvSpPr txBox="1">
            <a:spLocks noGrp="1"/>
          </p:cNvSpPr>
          <p:nvPr>
            <p:ph type="title"/>
          </p:nvPr>
        </p:nvSpPr>
        <p:spPr>
          <a:xfrm>
            <a:off x="1143000" y="127000"/>
            <a:ext cx="6858000" cy="9525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Qualitative Process Analysis: Overview</a:t>
            </a:r>
            <a:endParaRPr>
              <a:latin typeface="Arial"/>
              <a:ea typeface="Arial"/>
              <a:cs typeface="Arial"/>
              <a:sym typeface="Arial"/>
            </a:endParaRPr>
          </a:p>
        </p:txBody>
      </p:sp>
      <p:grpSp>
        <p:nvGrpSpPr>
          <p:cNvPr id="97" name="Google Shape;97;p10"/>
          <p:cNvGrpSpPr/>
          <p:nvPr/>
        </p:nvGrpSpPr>
        <p:grpSpPr>
          <a:xfrm>
            <a:off x="2061899" y="1296740"/>
            <a:ext cx="5099894" cy="3610349"/>
            <a:chOff x="881529" y="606"/>
            <a:chExt cx="5099894" cy="3610349"/>
          </a:xfrm>
        </p:grpSpPr>
        <p:sp>
          <p:nvSpPr>
            <p:cNvPr id="98" name="Google Shape;98;p10"/>
            <p:cNvSpPr/>
            <p:nvPr/>
          </p:nvSpPr>
          <p:spPr>
            <a:xfrm>
              <a:off x="2605336" y="1963629"/>
              <a:ext cx="1647326" cy="1647326"/>
            </a:xfrm>
            <a:prstGeom prst="ellipse">
              <a:avLst/>
            </a:prstGeom>
            <a:gradFill>
              <a:gsLst>
                <a:gs pos="0">
                  <a:srgbClr val="474D67"/>
                </a:gs>
                <a:gs pos="50000">
                  <a:srgbClr val="002154"/>
                </a:gs>
                <a:gs pos="100000">
                  <a:srgbClr val="001C4C"/>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0"/>
            <p:cNvSpPr txBox="1"/>
            <p:nvPr/>
          </p:nvSpPr>
          <p:spPr>
            <a:xfrm>
              <a:off x="2846581" y="2204874"/>
              <a:ext cx="1164836" cy="1164836"/>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Verdana"/>
                  <a:ea typeface="Verdana"/>
                  <a:cs typeface="Verdana"/>
                  <a:sym typeface="Verdana"/>
                </a:rPr>
                <a:t>Issue Register &amp; Pareto Chart</a:t>
              </a:r>
              <a:endParaRPr sz="2000" b="0" i="0" u="none" strike="noStrike" cap="none">
                <a:solidFill>
                  <a:schemeClr val="lt1"/>
                </a:solidFill>
                <a:latin typeface="Verdana"/>
                <a:ea typeface="Verdana"/>
                <a:cs typeface="Verdana"/>
                <a:sym typeface="Verdana"/>
              </a:endParaRPr>
            </a:p>
          </p:txBody>
        </p:sp>
        <p:sp>
          <p:nvSpPr>
            <p:cNvPr id="100" name="Google Shape;100;p10"/>
            <p:cNvSpPr/>
            <p:nvPr/>
          </p:nvSpPr>
          <p:spPr>
            <a:xfrm rot="-8696616">
              <a:off x="1549792" y="1675727"/>
              <a:ext cx="1259193" cy="469488"/>
            </a:xfrm>
            <a:prstGeom prst="leftArrow">
              <a:avLst>
                <a:gd name="adj1" fmla="val 60000"/>
                <a:gd name="adj2" fmla="val 50000"/>
              </a:avLst>
            </a:prstGeom>
            <a:gradFill>
              <a:gsLst>
                <a:gs pos="0">
                  <a:srgbClr val="B1B2BA"/>
                </a:gs>
                <a:gs pos="50000">
                  <a:srgbClr val="A7A9B1"/>
                </a:gs>
                <a:gs pos="100000">
                  <a:srgbClr val="93959C"/>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0"/>
            <p:cNvSpPr/>
            <p:nvPr/>
          </p:nvSpPr>
          <p:spPr>
            <a:xfrm>
              <a:off x="881529" y="922858"/>
              <a:ext cx="1564960" cy="1251968"/>
            </a:xfrm>
            <a:prstGeom prst="roundRect">
              <a:avLst>
                <a:gd name="adj" fmla="val 10000"/>
              </a:avLst>
            </a:prstGeom>
            <a:gradFill>
              <a:gsLst>
                <a:gs pos="0">
                  <a:srgbClr val="474D67"/>
                </a:gs>
                <a:gs pos="50000">
                  <a:srgbClr val="002154"/>
                </a:gs>
                <a:gs pos="100000">
                  <a:srgbClr val="001C4C"/>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0"/>
            <p:cNvSpPr txBox="1"/>
            <p:nvPr/>
          </p:nvSpPr>
          <p:spPr>
            <a:xfrm>
              <a:off x="918198" y="959527"/>
              <a:ext cx="1491622" cy="1178630"/>
            </a:xfrm>
            <a:prstGeom prst="rect">
              <a:avLst/>
            </a:prstGeom>
            <a:no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Value-Added &amp; Waste Analysis</a:t>
              </a:r>
              <a:endParaRPr sz="1800" b="0" i="0" u="none" strike="noStrike" cap="none">
                <a:solidFill>
                  <a:schemeClr val="lt1"/>
                </a:solidFill>
                <a:latin typeface="Verdana"/>
                <a:ea typeface="Verdana"/>
                <a:cs typeface="Verdana"/>
                <a:sym typeface="Verdana"/>
              </a:endParaRPr>
            </a:p>
          </p:txBody>
        </p:sp>
        <p:sp>
          <p:nvSpPr>
            <p:cNvPr id="103" name="Google Shape;103;p10"/>
            <p:cNvSpPr/>
            <p:nvPr/>
          </p:nvSpPr>
          <p:spPr>
            <a:xfrm rot="-5400000">
              <a:off x="2797249" y="1023597"/>
              <a:ext cx="1263501" cy="469488"/>
            </a:xfrm>
            <a:prstGeom prst="leftArrow">
              <a:avLst>
                <a:gd name="adj1" fmla="val 60000"/>
                <a:gd name="adj2" fmla="val 50000"/>
              </a:avLst>
            </a:prstGeom>
            <a:gradFill>
              <a:gsLst>
                <a:gs pos="0">
                  <a:srgbClr val="B1B2BA"/>
                </a:gs>
                <a:gs pos="50000">
                  <a:srgbClr val="A7A9B1"/>
                </a:gs>
                <a:gs pos="100000">
                  <a:srgbClr val="93959C"/>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0"/>
            <p:cNvSpPr/>
            <p:nvPr/>
          </p:nvSpPr>
          <p:spPr>
            <a:xfrm>
              <a:off x="2646519" y="606"/>
              <a:ext cx="1564960" cy="1251968"/>
            </a:xfrm>
            <a:prstGeom prst="roundRect">
              <a:avLst>
                <a:gd name="adj" fmla="val 10000"/>
              </a:avLst>
            </a:prstGeom>
            <a:gradFill>
              <a:gsLst>
                <a:gs pos="0">
                  <a:srgbClr val="474D67"/>
                </a:gs>
                <a:gs pos="50000">
                  <a:srgbClr val="002154"/>
                </a:gs>
                <a:gs pos="100000">
                  <a:srgbClr val="001C4C"/>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0"/>
            <p:cNvSpPr txBox="1"/>
            <p:nvPr/>
          </p:nvSpPr>
          <p:spPr>
            <a:xfrm>
              <a:off x="2683188" y="37275"/>
              <a:ext cx="1491622" cy="1178630"/>
            </a:xfrm>
            <a:prstGeom prst="rect">
              <a:avLst/>
            </a:prstGeom>
            <a:no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Stakeholder analysis</a:t>
              </a:r>
              <a:endParaRPr sz="1800" b="0" i="0" u="none" strike="noStrike" cap="none">
                <a:solidFill>
                  <a:schemeClr val="lt1"/>
                </a:solidFill>
                <a:latin typeface="Verdana"/>
                <a:ea typeface="Verdana"/>
                <a:cs typeface="Verdana"/>
                <a:sym typeface="Verdana"/>
              </a:endParaRPr>
            </a:p>
          </p:txBody>
        </p:sp>
        <p:sp>
          <p:nvSpPr>
            <p:cNvPr id="106" name="Google Shape;106;p10"/>
            <p:cNvSpPr/>
            <p:nvPr/>
          </p:nvSpPr>
          <p:spPr>
            <a:xfrm rot="-2100000">
              <a:off x="4049692" y="1675578"/>
              <a:ext cx="1263501" cy="469488"/>
            </a:xfrm>
            <a:prstGeom prst="leftArrow">
              <a:avLst>
                <a:gd name="adj1" fmla="val 60000"/>
                <a:gd name="adj2" fmla="val 50000"/>
              </a:avLst>
            </a:prstGeom>
            <a:gradFill>
              <a:gsLst>
                <a:gs pos="0">
                  <a:srgbClr val="B1B2BA"/>
                </a:gs>
                <a:gs pos="50000">
                  <a:srgbClr val="A7A9B1"/>
                </a:gs>
                <a:gs pos="100000">
                  <a:srgbClr val="93959C"/>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0"/>
            <p:cNvSpPr/>
            <p:nvPr/>
          </p:nvSpPr>
          <p:spPr>
            <a:xfrm>
              <a:off x="4416463" y="921981"/>
              <a:ext cx="1564960" cy="1251968"/>
            </a:xfrm>
            <a:prstGeom prst="roundRect">
              <a:avLst>
                <a:gd name="adj" fmla="val 10000"/>
              </a:avLst>
            </a:prstGeom>
            <a:gradFill>
              <a:gsLst>
                <a:gs pos="0">
                  <a:srgbClr val="474D67"/>
                </a:gs>
                <a:gs pos="50000">
                  <a:srgbClr val="002154"/>
                </a:gs>
                <a:gs pos="100000">
                  <a:srgbClr val="001C4C"/>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0"/>
            <p:cNvSpPr txBox="1"/>
            <p:nvPr/>
          </p:nvSpPr>
          <p:spPr>
            <a:xfrm>
              <a:off x="4453132" y="958650"/>
              <a:ext cx="1491622" cy="1178630"/>
            </a:xfrm>
            <a:prstGeom prst="rect">
              <a:avLst/>
            </a:prstGeom>
            <a:no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Root-Cause Analysis</a:t>
              </a:r>
              <a:endParaRPr sz="1800" b="0" i="0" u="none" strike="noStrike" cap="none">
                <a:solidFill>
                  <a:schemeClr val="lt1"/>
                </a:solidFill>
                <a:latin typeface="Verdana"/>
                <a:ea typeface="Verdana"/>
                <a:cs typeface="Verdana"/>
                <a:sym typeface="Verdana"/>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7"/>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Transportation</a:t>
            </a:r>
            <a:endParaRPr b="1"/>
          </a:p>
        </p:txBody>
      </p:sp>
      <p:sp>
        <p:nvSpPr>
          <p:cNvPr id="317" name="Google Shape;317;p37"/>
          <p:cNvSpPr txBox="1">
            <a:spLocks noGrp="1"/>
          </p:cNvSpPr>
          <p:nvPr>
            <p:ph type="body" idx="1"/>
          </p:nvPr>
        </p:nvSpPr>
        <p:spPr>
          <a:xfrm>
            <a:off x="800100" y="1201974"/>
            <a:ext cx="7892700" cy="4038000"/>
          </a:xfrm>
          <a:prstGeom prst="rect">
            <a:avLst/>
          </a:prstGeom>
          <a:noFill/>
          <a:ln>
            <a:noFill/>
          </a:ln>
        </p:spPr>
        <p:txBody>
          <a:bodyPr spcFirstLastPara="1" wrap="square" lIns="0" tIns="35550" rIns="0" bIns="35550" anchor="t" anchorCtr="0">
            <a:normAutofit lnSpcReduction="20000"/>
          </a:bodyPr>
          <a:lstStyle/>
          <a:p>
            <a:pPr marL="76200" lvl="0" indent="-76200" algn="l" rtl="0">
              <a:lnSpc>
                <a:spcPct val="100000"/>
              </a:lnSpc>
              <a:spcBef>
                <a:spcPts val="0"/>
              </a:spcBef>
              <a:spcAft>
                <a:spcPts val="0"/>
              </a:spcAft>
              <a:buSzPts val="2200"/>
              <a:buChar char="▪"/>
            </a:pPr>
            <a:r>
              <a:rPr lang="en-US" sz="2200"/>
              <a:t>Wastes caused by moving things around</a:t>
            </a:r>
            <a:endParaRPr/>
          </a:p>
          <a:p>
            <a:pPr marL="76200" lvl="0" indent="-76200" algn="l" rtl="0">
              <a:lnSpc>
                <a:spcPct val="100000"/>
              </a:lnSpc>
              <a:spcBef>
                <a:spcPts val="1100"/>
              </a:spcBef>
              <a:spcAft>
                <a:spcPts val="0"/>
              </a:spcAft>
              <a:buSzPts val="2200"/>
              <a:buChar char="▪"/>
            </a:pPr>
            <a:r>
              <a:rPr lang="en-US" sz="2200"/>
              <a:t>Too much transportation tends to increase costs, wastes time, increases the likelihood of product damage and deterioration, and can result in poor communication</a:t>
            </a:r>
            <a:endParaRPr/>
          </a:p>
          <a:p>
            <a:pPr marL="76200" lvl="0" indent="-76200" algn="l" rtl="0">
              <a:lnSpc>
                <a:spcPct val="100000"/>
              </a:lnSpc>
              <a:spcBef>
                <a:spcPts val="1100"/>
              </a:spcBef>
              <a:spcAft>
                <a:spcPts val="0"/>
              </a:spcAft>
              <a:buSzPts val="2200"/>
              <a:buChar char="▪"/>
            </a:pPr>
            <a:r>
              <a:rPr lang="en-US" sz="2200"/>
              <a:t>Limiting transportation waste can be done by simplifying processes, repairing physical layouts and handling products less often</a:t>
            </a:r>
            <a:endParaRPr/>
          </a:p>
          <a:p>
            <a:pPr marL="76200" lvl="0" indent="-76200" algn="l" rtl="0">
              <a:lnSpc>
                <a:spcPct val="100000"/>
              </a:lnSpc>
              <a:spcBef>
                <a:spcPts val="1100"/>
              </a:spcBef>
              <a:spcAft>
                <a:spcPts val="0"/>
              </a:spcAft>
              <a:buSzPts val="2200"/>
              <a:buChar char="▪"/>
            </a:pPr>
            <a:r>
              <a:rPr lang="en-US" sz="2200"/>
              <a:t>Causes include:</a:t>
            </a:r>
            <a:endParaRPr/>
          </a:p>
          <a:p>
            <a:pPr marL="304800" lvl="1" indent="-146050" algn="l" rtl="0">
              <a:lnSpc>
                <a:spcPct val="100000"/>
              </a:lnSpc>
              <a:spcBef>
                <a:spcPts val="300"/>
              </a:spcBef>
              <a:spcAft>
                <a:spcPts val="0"/>
              </a:spcAft>
              <a:buClr>
                <a:srgbClr val="3F3F3F"/>
              </a:buClr>
              <a:buSzPts val="1900"/>
              <a:buChar char="▪"/>
            </a:pPr>
            <a:r>
              <a:rPr lang="en-US" sz="1900"/>
              <a:t>Poor plant/office layout</a:t>
            </a:r>
            <a:endParaRPr/>
          </a:p>
          <a:p>
            <a:pPr marL="304800" lvl="1" indent="-146050" algn="l" rtl="0">
              <a:lnSpc>
                <a:spcPct val="100000"/>
              </a:lnSpc>
              <a:spcBef>
                <a:spcPts val="500"/>
              </a:spcBef>
              <a:spcAft>
                <a:spcPts val="0"/>
              </a:spcAft>
              <a:buClr>
                <a:srgbClr val="3F3F3F"/>
              </a:buClr>
              <a:buSzPts val="1900"/>
              <a:buChar char="▪"/>
            </a:pPr>
            <a:r>
              <a:rPr lang="en-US" sz="1900"/>
              <a:t>Unnecessary or excessive steps in the process</a:t>
            </a:r>
            <a:endParaRPr/>
          </a:p>
          <a:p>
            <a:pPr marL="304800" lvl="1" indent="-146050" algn="l" rtl="0">
              <a:lnSpc>
                <a:spcPct val="100000"/>
              </a:lnSpc>
              <a:spcBef>
                <a:spcPts val="500"/>
              </a:spcBef>
              <a:spcAft>
                <a:spcPts val="0"/>
              </a:spcAft>
              <a:buClr>
                <a:srgbClr val="3F3F3F"/>
              </a:buClr>
              <a:buSzPts val="1900"/>
              <a:buChar char="▪"/>
            </a:pPr>
            <a:r>
              <a:rPr lang="en-US" sz="1900"/>
              <a:t>Poorly-designed systems</a:t>
            </a:r>
            <a:endParaRPr/>
          </a:p>
          <a:p>
            <a:pPr marL="76200" lvl="0" indent="0" algn="l" rtl="0">
              <a:lnSpc>
                <a:spcPct val="100000"/>
              </a:lnSpc>
              <a:spcBef>
                <a:spcPts val="1200"/>
              </a:spcBef>
              <a:spcAft>
                <a:spcPts val="0"/>
              </a:spcAft>
              <a:buSzPts val="2200"/>
              <a:buNone/>
            </a:pPr>
            <a:endParaRPr sz="2200"/>
          </a:p>
        </p:txBody>
      </p:sp>
      <p:sp>
        <p:nvSpPr>
          <p:cNvPr id="318" name="Google Shape;318;p37"/>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8"/>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Motion </a:t>
            </a:r>
            <a:endParaRPr b="1"/>
          </a:p>
        </p:txBody>
      </p:sp>
      <p:sp>
        <p:nvSpPr>
          <p:cNvPr id="324" name="Google Shape;324;p38"/>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lnSpcReduction="10000"/>
          </a:bodyPr>
          <a:lstStyle/>
          <a:p>
            <a:pPr marL="76200" lvl="0" indent="-76200" algn="l" rtl="0">
              <a:lnSpc>
                <a:spcPct val="100000"/>
              </a:lnSpc>
              <a:spcBef>
                <a:spcPts val="0"/>
              </a:spcBef>
              <a:spcAft>
                <a:spcPts val="0"/>
              </a:spcAft>
              <a:buSzPts val="2200"/>
              <a:buChar char="▪"/>
            </a:pPr>
            <a:r>
              <a:rPr lang="en-US" sz="2200"/>
              <a:t>Any excess movement of process participants that doesn’t add value to the product, service or process</a:t>
            </a:r>
            <a:endParaRPr/>
          </a:p>
          <a:p>
            <a:pPr marL="76200" lvl="0" indent="-76200" algn="l" rtl="0">
              <a:lnSpc>
                <a:spcPct val="100000"/>
              </a:lnSpc>
              <a:spcBef>
                <a:spcPts val="1100"/>
              </a:spcBef>
              <a:spcAft>
                <a:spcPts val="0"/>
              </a:spcAft>
              <a:buSzPts val="2200"/>
              <a:buChar char="▪"/>
            </a:pPr>
            <a:r>
              <a:rPr lang="en-US" sz="2200"/>
              <a:t>Solution is to rearrange layouts to decrease the distance between stations and make it easier to reach things that are often used</a:t>
            </a:r>
            <a:endParaRPr/>
          </a:p>
          <a:p>
            <a:pPr marL="76200" lvl="0" indent="-76200" algn="l" rtl="0">
              <a:lnSpc>
                <a:spcPct val="100000"/>
              </a:lnSpc>
              <a:spcBef>
                <a:spcPts val="1100"/>
              </a:spcBef>
              <a:spcAft>
                <a:spcPts val="0"/>
              </a:spcAft>
              <a:buSzPts val="2200"/>
              <a:buChar char="▪"/>
            </a:pPr>
            <a:r>
              <a:rPr lang="en-US" sz="2200"/>
              <a:t>Causes include:</a:t>
            </a:r>
            <a:endParaRPr/>
          </a:p>
          <a:p>
            <a:pPr marL="304800" lvl="1" indent="-146050" algn="l" rtl="0">
              <a:lnSpc>
                <a:spcPct val="100000"/>
              </a:lnSpc>
              <a:spcBef>
                <a:spcPts val="300"/>
              </a:spcBef>
              <a:spcAft>
                <a:spcPts val="0"/>
              </a:spcAft>
              <a:buClr>
                <a:srgbClr val="3F3F3F"/>
              </a:buClr>
              <a:buSzPts val="1900"/>
              <a:buChar char="▪"/>
            </a:pPr>
            <a:r>
              <a:rPr lang="en-US" sz="1900"/>
              <a:t>Poor process design and controls</a:t>
            </a:r>
            <a:endParaRPr/>
          </a:p>
          <a:p>
            <a:pPr marL="304800" lvl="1" indent="-146050" algn="l" rtl="0">
              <a:lnSpc>
                <a:spcPct val="100000"/>
              </a:lnSpc>
              <a:spcBef>
                <a:spcPts val="500"/>
              </a:spcBef>
              <a:spcAft>
                <a:spcPts val="0"/>
              </a:spcAft>
              <a:buClr>
                <a:srgbClr val="3F3F3F"/>
              </a:buClr>
              <a:buSzPts val="1900"/>
              <a:buChar char="▪"/>
            </a:pPr>
            <a:r>
              <a:rPr lang="en-US" sz="1900"/>
              <a:t>Poor workstation/shop layout</a:t>
            </a:r>
            <a:endParaRPr/>
          </a:p>
          <a:p>
            <a:pPr marL="304800" lvl="1" indent="-146050" algn="l" rtl="0">
              <a:lnSpc>
                <a:spcPct val="100000"/>
              </a:lnSpc>
              <a:spcBef>
                <a:spcPts val="500"/>
              </a:spcBef>
              <a:spcAft>
                <a:spcPts val="0"/>
              </a:spcAft>
              <a:buClr>
                <a:srgbClr val="3F3F3F"/>
              </a:buClr>
              <a:buSzPts val="1900"/>
              <a:buChar char="▪"/>
            </a:pPr>
            <a:r>
              <a:rPr lang="en-US" sz="1900"/>
              <a:t>Shared tools and machines</a:t>
            </a:r>
            <a:endParaRPr/>
          </a:p>
          <a:p>
            <a:pPr marL="304800" lvl="1" indent="-146050" algn="l" rtl="0">
              <a:lnSpc>
                <a:spcPct val="100000"/>
              </a:lnSpc>
              <a:spcBef>
                <a:spcPts val="500"/>
              </a:spcBef>
              <a:spcAft>
                <a:spcPts val="0"/>
              </a:spcAft>
              <a:buClr>
                <a:srgbClr val="3F3F3F"/>
              </a:buClr>
              <a:buSzPts val="1900"/>
              <a:buChar char="▪"/>
            </a:pPr>
            <a:r>
              <a:rPr lang="en-US" sz="1900"/>
              <a:t>Workstation congestion</a:t>
            </a:r>
            <a:endParaRPr/>
          </a:p>
          <a:p>
            <a:pPr marL="304800" lvl="1" indent="-146050" algn="l" rtl="0">
              <a:lnSpc>
                <a:spcPct val="100000"/>
              </a:lnSpc>
              <a:spcBef>
                <a:spcPts val="500"/>
              </a:spcBef>
              <a:spcAft>
                <a:spcPts val="0"/>
              </a:spcAft>
              <a:buClr>
                <a:srgbClr val="3F3F3F"/>
              </a:buClr>
              <a:buSzPts val="1900"/>
              <a:buChar char="▪"/>
            </a:pPr>
            <a:r>
              <a:rPr lang="en-US" sz="1900"/>
              <a:t>Lack of standards</a:t>
            </a:r>
            <a:endParaRPr sz="1900"/>
          </a:p>
        </p:txBody>
      </p:sp>
      <p:sp>
        <p:nvSpPr>
          <p:cNvPr id="325" name="Google Shape;325;p38"/>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9"/>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b="1"/>
              <a:t>Non-utilized talent</a:t>
            </a:r>
            <a:endParaRPr b="1"/>
          </a:p>
        </p:txBody>
      </p:sp>
      <p:sp>
        <p:nvSpPr>
          <p:cNvPr id="331" name="Google Shape;331;p39"/>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a:bodyPr>
          <a:lstStyle/>
          <a:p>
            <a:pPr marL="76200" lvl="0" indent="-120650" algn="l" rtl="0">
              <a:lnSpc>
                <a:spcPct val="100000"/>
              </a:lnSpc>
              <a:spcBef>
                <a:spcPts val="0"/>
              </a:spcBef>
              <a:spcAft>
                <a:spcPts val="0"/>
              </a:spcAft>
              <a:buSzPts val="1900"/>
              <a:buChar char="▪"/>
            </a:pPr>
            <a:r>
              <a:rPr lang="en-US" sz="1900"/>
              <a:t>Not or under-utilizing people’s talents, skills and knowledge can have a detrimental effect on an organization</a:t>
            </a:r>
            <a:endParaRPr/>
          </a:p>
          <a:p>
            <a:pPr marL="76200" lvl="0" indent="-120650" algn="l" rtl="0">
              <a:lnSpc>
                <a:spcPct val="100000"/>
              </a:lnSpc>
              <a:spcBef>
                <a:spcPts val="1100"/>
              </a:spcBef>
              <a:spcAft>
                <a:spcPts val="0"/>
              </a:spcAft>
              <a:buSzPts val="1900"/>
              <a:buChar char="▪"/>
            </a:pPr>
            <a:r>
              <a:rPr lang="en-US" sz="1900"/>
              <a:t>Companies can experience great benefits when recognizing the value of skills and improvement ideas from all levels of the business and can suffer when not effectively engaging in the process</a:t>
            </a:r>
            <a:endParaRPr/>
          </a:p>
          <a:p>
            <a:pPr marL="76200" lvl="0" indent="-120650" algn="l" rtl="0">
              <a:lnSpc>
                <a:spcPct val="100000"/>
              </a:lnSpc>
              <a:spcBef>
                <a:spcPts val="1100"/>
              </a:spcBef>
              <a:spcAft>
                <a:spcPts val="0"/>
              </a:spcAft>
              <a:buSzPts val="1900"/>
              <a:buChar char="▪"/>
            </a:pPr>
            <a:r>
              <a:rPr lang="en-US" sz="1900"/>
              <a:t>Non-utilizing talent can be seen with:</a:t>
            </a:r>
            <a:endParaRPr/>
          </a:p>
          <a:p>
            <a:pPr marL="304800" lvl="1" indent="-152400" algn="l" rtl="0">
              <a:lnSpc>
                <a:spcPct val="100000"/>
              </a:lnSpc>
              <a:spcBef>
                <a:spcPts val="300"/>
              </a:spcBef>
              <a:spcAft>
                <a:spcPts val="0"/>
              </a:spcAft>
              <a:buClr>
                <a:srgbClr val="3F3F3F"/>
              </a:buClr>
              <a:buSzPts val="1600"/>
              <a:buChar char="▪"/>
            </a:pPr>
            <a:r>
              <a:rPr lang="en-US" sz="1600"/>
              <a:t>Assigning staff to wrong tasks</a:t>
            </a:r>
            <a:endParaRPr/>
          </a:p>
          <a:p>
            <a:pPr marL="304800" lvl="1" indent="-152400" algn="l" rtl="0">
              <a:lnSpc>
                <a:spcPct val="100000"/>
              </a:lnSpc>
              <a:spcBef>
                <a:spcPts val="500"/>
              </a:spcBef>
              <a:spcAft>
                <a:spcPts val="0"/>
              </a:spcAft>
              <a:buClr>
                <a:srgbClr val="3F3F3F"/>
              </a:buClr>
              <a:buSzPts val="1600"/>
              <a:buChar char="▪"/>
            </a:pPr>
            <a:r>
              <a:rPr lang="en-US" sz="1600"/>
              <a:t>Wasteful admin tasks</a:t>
            </a:r>
            <a:endParaRPr/>
          </a:p>
          <a:p>
            <a:pPr marL="304800" lvl="1" indent="-152400" algn="l" rtl="0">
              <a:lnSpc>
                <a:spcPct val="100000"/>
              </a:lnSpc>
              <a:spcBef>
                <a:spcPts val="500"/>
              </a:spcBef>
              <a:spcAft>
                <a:spcPts val="0"/>
              </a:spcAft>
              <a:buClr>
                <a:srgbClr val="3F3F3F"/>
              </a:buClr>
              <a:buSzPts val="1600"/>
              <a:buChar char="▪"/>
            </a:pPr>
            <a:r>
              <a:rPr lang="en-US" sz="1600"/>
              <a:t>Poor communication</a:t>
            </a:r>
            <a:endParaRPr/>
          </a:p>
          <a:p>
            <a:pPr marL="304800" lvl="1" indent="-152400" algn="l" rtl="0">
              <a:lnSpc>
                <a:spcPct val="100000"/>
              </a:lnSpc>
              <a:spcBef>
                <a:spcPts val="500"/>
              </a:spcBef>
              <a:spcAft>
                <a:spcPts val="0"/>
              </a:spcAft>
              <a:buClr>
                <a:srgbClr val="3F3F3F"/>
              </a:buClr>
              <a:buSzPts val="1600"/>
              <a:buChar char="▪"/>
            </a:pPr>
            <a:r>
              <a:rPr lang="en-US" sz="1600"/>
              <a:t>Lack of teamwork</a:t>
            </a:r>
            <a:endParaRPr/>
          </a:p>
          <a:p>
            <a:pPr marL="304800" lvl="1" indent="-152400" algn="l" rtl="0">
              <a:lnSpc>
                <a:spcPct val="100000"/>
              </a:lnSpc>
              <a:spcBef>
                <a:spcPts val="500"/>
              </a:spcBef>
              <a:spcAft>
                <a:spcPts val="0"/>
              </a:spcAft>
              <a:buClr>
                <a:srgbClr val="3F3F3F"/>
              </a:buClr>
              <a:buSzPts val="1600"/>
              <a:buChar char="▪"/>
            </a:pPr>
            <a:r>
              <a:rPr lang="en-US" sz="1600"/>
              <a:t>Poor management</a:t>
            </a:r>
            <a:endParaRPr/>
          </a:p>
          <a:p>
            <a:pPr marL="304800" lvl="1" indent="-152400" algn="l" rtl="0">
              <a:lnSpc>
                <a:spcPct val="100000"/>
              </a:lnSpc>
              <a:spcBef>
                <a:spcPts val="500"/>
              </a:spcBef>
              <a:spcAft>
                <a:spcPts val="0"/>
              </a:spcAft>
              <a:buClr>
                <a:srgbClr val="3F3F3F"/>
              </a:buClr>
              <a:buSzPts val="1600"/>
              <a:buChar char="▪"/>
            </a:pPr>
            <a:r>
              <a:rPr lang="en-US" sz="1600"/>
              <a:t>Insufficient training</a:t>
            </a:r>
            <a:endParaRPr sz="1600"/>
          </a:p>
        </p:txBody>
      </p:sp>
      <p:sp>
        <p:nvSpPr>
          <p:cNvPr id="332" name="Google Shape;332;p39"/>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800100" y="326326"/>
            <a:ext cx="7543800" cy="672600"/>
          </a:xfrm>
          <a:prstGeom prst="rect">
            <a:avLst/>
          </a:prstGeom>
          <a:noFill/>
          <a:ln>
            <a:noFill/>
          </a:ln>
        </p:spPr>
        <p:txBody>
          <a:bodyPr spcFirstLastPara="1" wrap="square" lIns="71100" tIns="35550" rIns="71100" bIns="35550" anchor="b" anchorCtr="0">
            <a:normAutofit/>
          </a:bodyPr>
          <a:lstStyle/>
          <a:p>
            <a:pPr marL="0" lvl="0" indent="0" algn="l" rtl="0">
              <a:lnSpc>
                <a:spcPct val="90000"/>
              </a:lnSpc>
              <a:spcBef>
                <a:spcPts val="0"/>
              </a:spcBef>
              <a:spcAft>
                <a:spcPts val="0"/>
              </a:spcAft>
              <a:buClr>
                <a:srgbClr val="3F3F3F"/>
              </a:buClr>
              <a:buSzPts val="3700"/>
              <a:buFont typeface="Garamond"/>
              <a:buNone/>
            </a:pPr>
            <a:r>
              <a:rPr lang="en-US"/>
              <a:t>Benefits of Waste Elimination </a:t>
            </a:r>
            <a:endParaRPr/>
          </a:p>
        </p:txBody>
      </p:sp>
      <p:sp>
        <p:nvSpPr>
          <p:cNvPr id="338" name="Google Shape;338;p40"/>
          <p:cNvSpPr txBox="1">
            <a:spLocks noGrp="1"/>
          </p:cNvSpPr>
          <p:nvPr>
            <p:ph type="body" idx="1"/>
          </p:nvPr>
        </p:nvSpPr>
        <p:spPr>
          <a:xfrm>
            <a:off x="822960" y="1201974"/>
            <a:ext cx="7892700" cy="4038000"/>
          </a:xfrm>
          <a:prstGeom prst="rect">
            <a:avLst/>
          </a:prstGeom>
          <a:noFill/>
          <a:ln>
            <a:noFill/>
          </a:ln>
        </p:spPr>
        <p:txBody>
          <a:bodyPr spcFirstLastPara="1" wrap="square" lIns="0" tIns="35550" rIns="0" bIns="35550" anchor="t" anchorCtr="0">
            <a:normAutofit/>
          </a:bodyPr>
          <a:lstStyle/>
          <a:p>
            <a:pPr marL="76200" lvl="0" indent="-76200" algn="l" rtl="0">
              <a:lnSpc>
                <a:spcPct val="100000"/>
              </a:lnSpc>
              <a:spcBef>
                <a:spcPts val="0"/>
              </a:spcBef>
              <a:spcAft>
                <a:spcPts val="0"/>
              </a:spcAft>
              <a:buSzPts val="1600"/>
              <a:buChar char="▪"/>
            </a:pPr>
            <a:r>
              <a:rPr lang="en-US"/>
              <a:t>Systematic elimination of DOWNTIME can result in:</a:t>
            </a:r>
            <a:endParaRPr/>
          </a:p>
          <a:p>
            <a:pPr marL="304800" lvl="1" indent="-63500" algn="l" rtl="0">
              <a:lnSpc>
                <a:spcPct val="100000"/>
              </a:lnSpc>
              <a:spcBef>
                <a:spcPts val="300"/>
              </a:spcBef>
              <a:spcAft>
                <a:spcPts val="0"/>
              </a:spcAft>
              <a:buClr>
                <a:srgbClr val="3F3F3F"/>
              </a:buClr>
              <a:buSzPts val="1400"/>
              <a:buNone/>
            </a:pPr>
            <a:endParaRPr/>
          </a:p>
          <a:p>
            <a:pPr marL="304800" lvl="1" indent="-152400" algn="l" rtl="0">
              <a:lnSpc>
                <a:spcPct val="100000"/>
              </a:lnSpc>
              <a:spcBef>
                <a:spcPts val="500"/>
              </a:spcBef>
              <a:spcAft>
                <a:spcPts val="0"/>
              </a:spcAft>
              <a:buClr>
                <a:srgbClr val="3F3F3F"/>
              </a:buClr>
              <a:buSzPts val="1400"/>
              <a:buChar char="▪"/>
            </a:pPr>
            <a:r>
              <a:rPr lang="en-US"/>
              <a:t>Faster processes</a:t>
            </a:r>
            <a:endParaRPr/>
          </a:p>
          <a:p>
            <a:pPr marL="304800" lvl="1" indent="-152400" algn="l" rtl="0">
              <a:lnSpc>
                <a:spcPct val="100000"/>
              </a:lnSpc>
              <a:spcBef>
                <a:spcPts val="500"/>
              </a:spcBef>
              <a:spcAft>
                <a:spcPts val="0"/>
              </a:spcAft>
              <a:buClr>
                <a:srgbClr val="3F3F3F"/>
              </a:buClr>
              <a:buSzPts val="1400"/>
              <a:buChar char="▪"/>
            </a:pPr>
            <a:r>
              <a:rPr lang="en-US"/>
              <a:t>Lower costs</a:t>
            </a:r>
            <a:endParaRPr/>
          </a:p>
          <a:p>
            <a:pPr marL="304800" lvl="1" indent="-152400" algn="l" rtl="0">
              <a:lnSpc>
                <a:spcPct val="100000"/>
              </a:lnSpc>
              <a:spcBef>
                <a:spcPts val="500"/>
              </a:spcBef>
              <a:spcAft>
                <a:spcPts val="0"/>
              </a:spcAft>
              <a:buClr>
                <a:srgbClr val="3F3F3F"/>
              </a:buClr>
              <a:buSzPts val="1400"/>
              <a:buChar char="▪"/>
            </a:pPr>
            <a:r>
              <a:rPr lang="en-US"/>
              <a:t>Higher quality</a:t>
            </a:r>
            <a:endParaRPr/>
          </a:p>
          <a:p>
            <a:pPr marL="304800" lvl="1" indent="-152400" algn="l" rtl="0">
              <a:lnSpc>
                <a:spcPct val="100000"/>
              </a:lnSpc>
              <a:spcBef>
                <a:spcPts val="500"/>
              </a:spcBef>
              <a:spcAft>
                <a:spcPts val="0"/>
              </a:spcAft>
              <a:buClr>
                <a:srgbClr val="3F3F3F"/>
              </a:buClr>
              <a:buSzPts val="1400"/>
              <a:buChar char="▪"/>
            </a:pPr>
            <a:r>
              <a:rPr lang="en-US"/>
              <a:t>Happier workers, and most importantly</a:t>
            </a:r>
            <a:endParaRPr/>
          </a:p>
          <a:p>
            <a:pPr marL="304800" lvl="1" indent="-152400" algn="l" rtl="0">
              <a:lnSpc>
                <a:spcPct val="100000"/>
              </a:lnSpc>
              <a:spcBef>
                <a:spcPts val="500"/>
              </a:spcBef>
              <a:spcAft>
                <a:spcPts val="0"/>
              </a:spcAft>
              <a:buClr>
                <a:srgbClr val="3F3F3F"/>
              </a:buClr>
              <a:buSzPts val="1400"/>
              <a:buChar char="▪"/>
            </a:pPr>
            <a:r>
              <a:rPr lang="en-US"/>
              <a:t>Happier customers</a:t>
            </a:r>
            <a:endParaRPr/>
          </a:p>
        </p:txBody>
      </p:sp>
      <p:sp>
        <p:nvSpPr>
          <p:cNvPr id="339" name="Google Shape;339;p40"/>
          <p:cNvSpPr txBox="1">
            <a:spLocks noGrp="1"/>
          </p:cNvSpPr>
          <p:nvPr>
            <p:ph type="sldNum" idx="12"/>
          </p:nvPr>
        </p:nvSpPr>
        <p:spPr>
          <a:xfrm>
            <a:off x="346805" y="4510049"/>
            <a:ext cx="669300" cy="215100"/>
          </a:xfrm>
          <a:prstGeom prst="rect">
            <a:avLst/>
          </a:prstGeom>
          <a:noFill/>
          <a:ln>
            <a:noFill/>
          </a:ln>
        </p:spPr>
        <p:txBody>
          <a:bodyPr spcFirstLastPara="1" wrap="square" lIns="71100" tIns="35550" rIns="71100" bIns="35550" anchor="ctr" anchorCtr="0">
            <a:noAutofit/>
          </a:bodyPr>
          <a:lstStyle/>
          <a:p>
            <a:pPr marL="0" lvl="0" indent="0" algn="l" rtl="0">
              <a:lnSpc>
                <a:spcPct val="100000"/>
              </a:lnSpc>
              <a:spcBef>
                <a:spcPts val="0"/>
              </a:spcBef>
              <a:spcAft>
                <a:spcPts val="0"/>
              </a:spcAft>
              <a:buClr>
                <a:srgbClr val="000000"/>
              </a:buClr>
              <a:buSzPts val="800"/>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1"/>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latin typeface="Arial"/>
                <a:ea typeface="Arial"/>
                <a:cs typeface="Arial"/>
                <a:sym typeface="Arial"/>
              </a:rPr>
              <a:t>Waste analysis</a:t>
            </a:r>
            <a:endParaRPr>
              <a:latin typeface="Arial"/>
              <a:ea typeface="Arial"/>
              <a:cs typeface="Arial"/>
              <a:sym typeface="Arial"/>
            </a:endParaRPr>
          </a:p>
        </p:txBody>
      </p:sp>
      <p:sp>
        <p:nvSpPr>
          <p:cNvPr id="346" name="Google Shape;346;p41"/>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p>
            <a:pPr marL="266700" lvl="0" indent="-266700" algn="l" rtl="0">
              <a:lnSpc>
                <a:spcPct val="100000"/>
              </a:lnSpc>
              <a:spcBef>
                <a:spcPts val="0"/>
              </a:spcBef>
              <a:spcAft>
                <a:spcPts val="0"/>
              </a:spcAft>
              <a:buSzPts val="1600"/>
              <a:buFont typeface="Arial"/>
              <a:buNone/>
            </a:pPr>
            <a:r>
              <a:rPr lang="en-US">
                <a:latin typeface="Arial"/>
                <a:ea typeface="Arial"/>
                <a:cs typeface="Arial"/>
                <a:sym typeface="Arial"/>
              </a:rPr>
              <a:t>	"</a:t>
            </a:r>
            <a:r>
              <a:rPr lang="en-US" i="1">
                <a:latin typeface="Arial"/>
                <a:ea typeface="Arial"/>
                <a:cs typeface="Arial"/>
                <a:sym typeface="Arial"/>
              </a:rPr>
              <a:t>All we are doing is looking at the time line, from the moment the customer gives us an order to the point when we collect the cash.</a:t>
            </a:r>
            <a:endParaRPr/>
          </a:p>
          <a:p>
            <a:pPr marL="266700" lvl="0" indent="-266700" algn="l" rtl="0">
              <a:lnSpc>
                <a:spcPct val="100000"/>
              </a:lnSpc>
              <a:spcBef>
                <a:spcPts val="600"/>
              </a:spcBef>
              <a:spcAft>
                <a:spcPts val="0"/>
              </a:spcAft>
              <a:buSzPts val="1600"/>
              <a:buFont typeface="Arial"/>
              <a:buNone/>
            </a:pPr>
            <a:r>
              <a:rPr lang="en-US" i="1">
                <a:latin typeface="Arial"/>
                <a:ea typeface="Arial"/>
                <a:cs typeface="Arial"/>
                <a:sym typeface="Arial"/>
              </a:rPr>
              <a:t>	And we are reducing the time line by reducing the non-value-adding wastes </a:t>
            </a:r>
            <a:r>
              <a:rPr lang="en-US">
                <a:latin typeface="Arial"/>
                <a:ea typeface="Arial"/>
                <a:cs typeface="Arial"/>
                <a:sym typeface="Arial"/>
              </a:rPr>
              <a:t>”</a:t>
            </a:r>
            <a:endParaRPr/>
          </a:p>
          <a:p>
            <a:pPr marL="266700" lvl="0" indent="-266700" algn="l" rtl="0">
              <a:lnSpc>
                <a:spcPct val="100000"/>
              </a:lnSpc>
              <a:spcBef>
                <a:spcPts val="600"/>
              </a:spcBef>
              <a:spcAft>
                <a:spcPts val="0"/>
              </a:spcAft>
              <a:buSzPts val="1600"/>
              <a:buFont typeface="Arial"/>
              <a:buNone/>
            </a:pPr>
            <a:r>
              <a:rPr lang="en-US">
                <a:latin typeface="Arial"/>
                <a:ea typeface="Arial"/>
                <a:cs typeface="Arial"/>
                <a:sym typeface="Arial"/>
              </a:rPr>
              <a:t>						Taiichi Ohno</a:t>
            </a:r>
            <a:endParaRPr>
              <a:latin typeface="Arial"/>
              <a:ea typeface="Arial"/>
              <a:cs typeface="Arial"/>
              <a:sym typeface="Arial"/>
            </a:endParaRPr>
          </a:p>
        </p:txBody>
      </p:sp>
      <p:pic>
        <p:nvPicPr>
          <p:cNvPr id="347" name="Google Shape;347;p41" descr="taiichi-ohno.jpg"/>
          <p:cNvPicPr preferRelativeResize="0"/>
          <p:nvPr/>
        </p:nvPicPr>
        <p:blipFill rotWithShape="1">
          <a:blip r:embed="rId3">
            <a:alphaModFix/>
          </a:blip>
          <a:srcRect/>
          <a:stretch/>
        </p:blipFill>
        <p:spPr>
          <a:xfrm>
            <a:off x="6519971" y="3419600"/>
            <a:ext cx="1600729" cy="17515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353" name="Google Shape;353;p42"/>
          <p:cNvGrpSpPr/>
          <p:nvPr/>
        </p:nvGrpSpPr>
        <p:grpSpPr>
          <a:xfrm>
            <a:off x="1151620" y="1216920"/>
            <a:ext cx="6780753" cy="3821220"/>
            <a:chOff x="0" y="99613"/>
            <a:chExt cx="6780753" cy="3821220"/>
          </a:xfrm>
        </p:grpSpPr>
        <p:sp>
          <p:nvSpPr>
            <p:cNvPr id="354" name="Google Shape;354;p42"/>
            <p:cNvSpPr/>
            <p:nvPr/>
          </p:nvSpPr>
          <p:spPr>
            <a:xfrm>
              <a:off x="0" y="99613"/>
              <a:ext cx="6780753" cy="551655"/>
            </a:xfrm>
            <a:prstGeom prst="roundRect">
              <a:avLst>
                <a:gd name="adj" fmla="val 16667"/>
              </a:avLst>
            </a:prstGeom>
            <a:gradFill>
              <a:gsLst>
                <a:gs pos="0">
                  <a:srgbClr val="47A2DC"/>
                </a:gs>
                <a:gs pos="50000">
                  <a:srgbClr val="009ADD"/>
                </a:gs>
                <a:gs pos="100000">
                  <a:srgbClr val="008BCB"/>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2"/>
            <p:cNvSpPr txBox="1"/>
            <p:nvPr/>
          </p:nvSpPr>
          <p:spPr>
            <a:xfrm>
              <a:off x="26930" y="126543"/>
              <a:ext cx="6726893" cy="497795"/>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rgbClr val="000000"/>
                </a:buClr>
                <a:buSzPts val="2300"/>
                <a:buFont typeface="Arial"/>
                <a:buNone/>
              </a:pPr>
              <a:r>
                <a:rPr lang="en-US" sz="2300" b="0" i="0" u="none" strike="noStrike" cap="none">
                  <a:solidFill>
                    <a:schemeClr val="lt1"/>
                  </a:solidFill>
                  <a:latin typeface="Verdana"/>
                  <a:ea typeface="Verdana"/>
                  <a:cs typeface="Verdana"/>
                  <a:sym typeface="Verdana"/>
                </a:rPr>
                <a:t>Move</a:t>
              </a:r>
              <a:endParaRPr sz="2300" b="0" i="0" u="none" strike="noStrike" cap="none">
                <a:solidFill>
                  <a:schemeClr val="lt1"/>
                </a:solidFill>
                <a:latin typeface="Verdana"/>
                <a:ea typeface="Verdana"/>
                <a:cs typeface="Verdana"/>
                <a:sym typeface="Verdana"/>
              </a:endParaRPr>
            </a:p>
          </p:txBody>
        </p:sp>
        <p:sp>
          <p:nvSpPr>
            <p:cNvPr id="356" name="Google Shape;356;p42"/>
            <p:cNvSpPr/>
            <p:nvPr/>
          </p:nvSpPr>
          <p:spPr>
            <a:xfrm>
              <a:off x="0" y="651268"/>
              <a:ext cx="6780753" cy="61893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2"/>
            <p:cNvSpPr txBox="1"/>
            <p:nvPr/>
          </p:nvSpPr>
          <p:spPr>
            <a:xfrm>
              <a:off x="0" y="651268"/>
              <a:ext cx="6780753" cy="618930"/>
            </a:xfrm>
            <a:prstGeom prst="rect">
              <a:avLst/>
            </a:prstGeom>
            <a:noFill/>
            <a:ln>
              <a:noFill/>
            </a:ln>
          </p:spPr>
          <p:txBody>
            <a:bodyPr spcFirstLastPara="1" wrap="square" lIns="215275"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Verdana"/>
                <a:buChar char="•"/>
              </a:pPr>
              <a:r>
                <a:rPr lang="en-US" sz="1800" b="0" i="0" u="none" strike="noStrike" cap="none">
                  <a:solidFill>
                    <a:schemeClr val="dk1"/>
                  </a:solidFill>
                  <a:latin typeface="Verdana"/>
                  <a:ea typeface="Verdana"/>
                  <a:cs typeface="Verdana"/>
                  <a:sym typeface="Verdana"/>
                </a:rPr>
                <a:t>Unnecessary Transportation</a:t>
              </a:r>
              <a:endParaRPr sz="1800" b="0" i="0" u="none" strike="noStrike" cap="none">
                <a:solidFill>
                  <a:schemeClr val="dk1"/>
                </a:solidFill>
                <a:latin typeface="Verdana"/>
                <a:ea typeface="Verdana"/>
                <a:cs typeface="Verdana"/>
                <a:sym typeface="Verdana"/>
              </a:endParaRPr>
            </a:p>
            <a:p>
              <a:pPr marL="171450" marR="0" lvl="1" indent="-171450" algn="l" rtl="0">
                <a:lnSpc>
                  <a:spcPct val="90000"/>
                </a:lnSpc>
                <a:spcBef>
                  <a:spcPts val="360"/>
                </a:spcBef>
                <a:spcAft>
                  <a:spcPts val="0"/>
                </a:spcAft>
                <a:buClr>
                  <a:schemeClr val="dk1"/>
                </a:buClr>
                <a:buSzPts val="1800"/>
                <a:buFont typeface="Verdana"/>
                <a:buChar char="•"/>
              </a:pPr>
              <a:r>
                <a:rPr lang="en-US" sz="1800" b="0" i="0" u="none" strike="noStrike" cap="none">
                  <a:solidFill>
                    <a:schemeClr val="dk1"/>
                  </a:solidFill>
                  <a:latin typeface="Verdana"/>
                  <a:ea typeface="Verdana"/>
                  <a:cs typeface="Verdana"/>
                  <a:sym typeface="Verdana"/>
                </a:rPr>
                <a:t>Motion</a:t>
              </a:r>
              <a:endParaRPr sz="1800" b="0" i="0" u="none" strike="noStrike" cap="none">
                <a:solidFill>
                  <a:schemeClr val="dk1"/>
                </a:solidFill>
                <a:latin typeface="Verdana"/>
                <a:ea typeface="Verdana"/>
                <a:cs typeface="Verdana"/>
                <a:sym typeface="Verdana"/>
              </a:endParaRPr>
            </a:p>
          </p:txBody>
        </p:sp>
        <p:sp>
          <p:nvSpPr>
            <p:cNvPr id="358" name="Google Shape;358;p42"/>
            <p:cNvSpPr/>
            <p:nvPr/>
          </p:nvSpPr>
          <p:spPr>
            <a:xfrm>
              <a:off x="0" y="1270198"/>
              <a:ext cx="6780753" cy="551655"/>
            </a:xfrm>
            <a:prstGeom prst="roundRect">
              <a:avLst>
                <a:gd name="adj" fmla="val 16667"/>
              </a:avLst>
            </a:prstGeom>
            <a:gradFill>
              <a:gsLst>
                <a:gs pos="0">
                  <a:srgbClr val="47A2DC"/>
                </a:gs>
                <a:gs pos="50000">
                  <a:srgbClr val="009ADD"/>
                </a:gs>
                <a:gs pos="100000">
                  <a:srgbClr val="008BCB"/>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42"/>
            <p:cNvSpPr txBox="1"/>
            <p:nvPr/>
          </p:nvSpPr>
          <p:spPr>
            <a:xfrm>
              <a:off x="26930" y="1297128"/>
              <a:ext cx="6726893" cy="497795"/>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rgbClr val="000000"/>
                </a:buClr>
                <a:buSzPts val="2300"/>
                <a:buFont typeface="Arial"/>
                <a:buNone/>
              </a:pPr>
              <a:r>
                <a:rPr lang="en-US" sz="2300" b="0" i="0" u="none" strike="noStrike" cap="none">
                  <a:solidFill>
                    <a:schemeClr val="lt1"/>
                  </a:solidFill>
                  <a:latin typeface="Verdana"/>
                  <a:ea typeface="Verdana"/>
                  <a:cs typeface="Verdana"/>
                  <a:sym typeface="Verdana"/>
                </a:rPr>
                <a:t>Hold</a:t>
              </a:r>
              <a:endParaRPr sz="2300" b="0" i="0" u="none" strike="noStrike" cap="none">
                <a:solidFill>
                  <a:schemeClr val="lt1"/>
                </a:solidFill>
                <a:latin typeface="Verdana"/>
                <a:ea typeface="Verdana"/>
                <a:cs typeface="Verdana"/>
                <a:sym typeface="Verdana"/>
              </a:endParaRPr>
            </a:p>
          </p:txBody>
        </p:sp>
        <p:sp>
          <p:nvSpPr>
            <p:cNvPr id="360" name="Google Shape;360;p42"/>
            <p:cNvSpPr/>
            <p:nvPr/>
          </p:nvSpPr>
          <p:spPr>
            <a:xfrm>
              <a:off x="0" y="1821853"/>
              <a:ext cx="6780753" cy="61893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2"/>
            <p:cNvSpPr txBox="1"/>
            <p:nvPr/>
          </p:nvSpPr>
          <p:spPr>
            <a:xfrm>
              <a:off x="0" y="1821853"/>
              <a:ext cx="6780753" cy="618930"/>
            </a:xfrm>
            <a:prstGeom prst="rect">
              <a:avLst/>
            </a:prstGeom>
            <a:noFill/>
            <a:ln>
              <a:noFill/>
            </a:ln>
          </p:spPr>
          <p:txBody>
            <a:bodyPr spcFirstLastPara="1" wrap="square" lIns="215275"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Verdana"/>
                <a:buChar char="•"/>
              </a:pPr>
              <a:r>
                <a:rPr lang="en-US" sz="1800" b="0" i="0" u="none" strike="noStrike" cap="none">
                  <a:solidFill>
                    <a:schemeClr val="dk1"/>
                  </a:solidFill>
                  <a:latin typeface="Verdana"/>
                  <a:ea typeface="Verdana"/>
                  <a:cs typeface="Verdana"/>
                  <a:sym typeface="Verdana"/>
                </a:rPr>
                <a:t>Inventory</a:t>
              </a:r>
              <a:endParaRPr sz="1800" b="0" i="0" u="none" strike="noStrike" cap="none">
                <a:solidFill>
                  <a:schemeClr val="dk1"/>
                </a:solidFill>
                <a:latin typeface="Verdana"/>
                <a:ea typeface="Verdana"/>
                <a:cs typeface="Verdana"/>
                <a:sym typeface="Verdana"/>
              </a:endParaRPr>
            </a:p>
            <a:p>
              <a:pPr marL="171450" marR="0" lvl="1" indent="-171450" algn="l" rtl="0">
                <a:lnSpc>
                  <a:spcPct val="90000"/>
                </a:lnSpc>
                <a:spcBef>
                  <a:spcPts val="360"/>
                </a:spcBef>
                <a:spcAft>
                  <a:spcPts val="0"/>
                </a:spcAft>
                <a:buClr>
                  <a:schemeClr val="dk1"/>
                </a:buClr>
                <a:buSzPts val="1800"/>
                <a:buFont typeface="Verdana"/>
                <a:buChar char="•"/>
              </a:pPr>
              <a:r>
                <a:rPr lang="en-US" sz="1800" b="0" i="0" u="none" strike="noStrike" cap="none">
                  <a:solidFill>
                    <a:schemeClr val="dk1"/>
                  </a:solidFill>
                  <a:latin typeface="Verdana"/>
                  <a:ea typeface="Verdana"/>
                  <a:cs typeface="Verdana"/>
                  <a:sym typeface="Verdana"/>
                </a:rPr>
                <a:t>Waiting (and idleness)</a:t>
              </a:r>
              <a:endParaRPr sz="1800" b="0" i="0" u="none" strike="noStrike" cap="none">
                <a:solidFill>
                  <a:schemeClr val="dk1"/>
                </a:solidFill>
                <a:latin typeface="Verdana"/>
                <a:ea typeface="Verdana"/>
                <a:cs typeface="Verdana"/>
                <a:sym typeface="Verdana"/>
              </a:endParaRPr>
            </a:p>
          </p:txBody>
        </p:sp>
        <p:sp>
          <p:nvSpPr>
            <p:cNvPr id="362" name="Google Shape;362;p42"/>
            <p:cNvSpPr/>
            <p:nvPr/>
          </p:nvSpPr>
          <p:spPr>
            <a:xfrm>
              <a:off x="0" y="2440783"/>
              <a:ext cx="6780753" cy="551655"/>
            </a:xfrm>
            <a:prstGeom prst="roundRect">
              <a:avLst>
                <a:gd name="adj" fmla="val 16667"/>
              </a:avLst>
            </a:prstGeom>
            <a:gradFill>
              <a:gsLst>
                <a:gs pos="0">
                  <a:srgbClr val="47A2DC"/>
                </a:gs>
                <a:gs pos="50000">
                  <a:srgbClr val="009ADD"/>
                </a:gs>
                <a:gs pos="100000">
                  <a:srgbClr val="008BCB"/>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2"/>
            <p:cNvSpPr txBox="1"/>
            <p:nvPr/>
          </p:nvSpPr>
          <p:spPr>
            <a:xfrm>
              <a:off x="26930" y="2467713"/>
              <a:ext cx="6726893" cy="497795"/>
            </a:xfrm>
            <a:prstGeom prst="rect">
              <a:avLst/>
            </a:prstGeom>
            <a:noFill/>
            <a:ln>
              <a:noFill/>
            </a:ln>
          </p:spPr>
          <p:txBody>
            <a:bodyPr spcFirstLastPara="1" wrap="square" lIns="87625" tIns="87625" rIns="87625" bIns="87625" anchor="ctr" anchorCtr="0">
              <a:noAutofit/>
            </a:bodyPr>
            <a:lstStyle/>
            <a:p>
              <a:pPr marL="0" marR="0" lvl="0" indent="0" algn="l" rtl="0">
                <a:lnSpc>
                  <a:spcPct val="90000"/>
                </a:lnSpc>
                <a:spcBef>
                  <a:spcPts val="0"/>
                </a:spcBef>
                <a:spcAft>
                  <a:spcPts val="0"/>
                </a:spcAft>
                <a:buClr>
                  <a:srgbClr val="000000"/>
                </a:buClr>
                <a:buSzPts val="2300"/>
                <a:buFont typeface="Arial"/>
                <a:buNone/>
              </a:pPr>
              <a:r>
                <a:rPr lang="en-US" sz="2300" b="0" i="0" u="none" strike="noStrike" cap="none">
                  <a:solidFill>
                    <a:schemeClr val="lt1"/>
                  </a:solidFill>
                  <a:latin typeface="Verdana"/>
                  <a:ea typeface="Verdana"/>
                  <a:cs typeface="Verdana"/>
                  <a:sym typeface="Verdana"/>
                </a:rPr>
                <a:t>Over-do</a:t>
              </a:r>
              <a:endParaRPr sz="2300" b="0" i="0" u="none" strike="noStrike" cap="none">
                <a:solidFill>
                  <a:schemeClr val="lt1"/>
                </a:solidFill>
                <a:latin typeface="Verdana"/>
                <a:ea typeface="Verdana"/>
                <a:cs typeface="Verdana"/>
                <a:sym typeface="Verdana"/>
              </a:endParaRPr>
            </a:p>
          </p:txBody>
        </p:sp>
        <p:sp>
          <p:nvSpPr>
            <p:cNvPr id="364" name="Google Shape;364;p42"/>
            <p:cNvSpPr/>
            <p:nvPr/>
          </p:nvSpPr>
          <p:spPr>
            <a:xfrm>
              <a:off x="0" y="2992438"/>
              <a:ext cx="6780753" cy="9283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2"/>
            <p:cNvSpPr txBox="1"/>
            <p:nvPr/>
          </p:nvSpPr>
          <p:spPr>
            <a:xfrm>
              <a:off x="0" y="2992438"/>
              <a:ext cx="6780753" cy="928395"/>
            </a:xfrm>
            <a:prstGeom prst="rect">
              <a:avLst/>
            </a:prstGeom>
            <a:noFill/>
            <a:ln>
              <a:noFill/>
            </a:ln>
          </p:spPr>
          <p:txBody>
            <a:bodyPr spcFirstLastPara="1" wrap="square" lIns="215275" tIns="29200" rIns="163575" bIns="29200" anchor="t" anchorCtr="0">
              <a:noAutofit/>
            </a:bodyPr>
            <a:lstStyle/>
            <a:p>
              <a:pPr marL="171450" marR="0" lvl="1" indent="-171450" algn="l" rtl="0">
                <a:lnSpc>
                  <a:spcPct val="90000"/>
                </a:lnSpc>
                <a:spcBef>
                  <a:spcPts val="0"/>
                </a:spcBef>
                <a:spcAft>
                  <a:spcPts val="0"/>
                </a:spcAft>
                <a:buClr>
                  <a:schemeClr val="dk1"/>
                </a:buClr>
                <a:buSzPts val="1800"/>
                <a:buFont typeface="Verdana"/>
                <a:buChar char="•"/>
              </a:pPr>
              <a:r>
                <a:rPr lang="en-US" sz="1800" b="0" i="0" u="none" strike="noStrike" cap="none">
                  <a:solidFill>
                    <a:schemeClr val="dk1"/>
                  </a:solidFill>
                  <a:latin typeface="Verdana"/>
                  <a:ea typeface="Verdana"/>
                  <a:cs typeface="Verdana"/>
                  <a:sym typeface="Verdana"/>
                </a:rPr>
                <a:t>Defects</a:t>
              </a:r>
              <a:endParaRPr sz="1800" b="0" i="0" u="none" strike="noStrike" cap="none">
                <a:solidFill>
                  <a:schemeClr val="dk1"/>
                </a:solidFill>
                <a:latin typeface="Verdana"/>
                <a:ea typeface="Verdana"/>
                <a:cs typeface="Verdana"/>
                <a:sym typeface="Verdana"/>
              </a:endParaRPr>
            </a:p>
            <a:p>
              <a:pPr marL="171450" marR="0" lvl="1" indent="-171450" algn="l" rtl="0">
                <a:lnSpc>
                  <a:spcPct val="90000"/>
                </a:lnSpc>
                <a:spcBef>
                  <a:spcPts val="360"/>
                </a:spcBef>
                <a:spcAft>
                  <a:spcPts val="0"/>
                </a:spcAft>
                <a:buClr>
                  <a:schemeClr val="dk1"/>
                </a:buClr>
                <a:buSzPts val="1800"/>
                <a:buFont typeface="Verdana"/>
                <a:buChar char="•"/>
              </a:pPr>
              <a:r>
                <a:rPr lang="en-US" sz="1800" b="0" i="0" u="none" strike="noStrike" cap="none">
                  <a:solidFill>
                    <a:schemeClr val="dk1"/>
                  </a:solidFill>
                  <a:latin typeface="Verdana"/>
                  <a:ea typeface="Verdana"/>
                  <a:cs typeface="Verdana"/>
                  <a:sym typeface="Verdana"/>
                </a:rPr>
                <a:t>Over-Processing</a:t>
              </a:r>
              <a:endParaRPr sz="1800" b="0" i="0" u="none" strike="noStrike" cap="none">
                <a:solidFill>
                  <a:schemeClr val="dk1"/>
                </a:solidFill>
                <a:latin typeface="Verdana"/>
                <a:ea typeface="Verdana"/>
                <a:cs typeface="Verdana"/>
                <a:sym typeface="Verdana"/>
              </a:endParaRPr>
            </a:p>
            <a:p>
              <a:pPr marL="171450" marR="0" lvl="1" indent="-171450" algn="l" rtl="0">
                <a:lnSpc>
                  <a:spcPct val="90000"/>
                </a:lnSpc>
                <a:spcBef>
                  <a:spcPts val="360"/>
                </a:spcBef>
                <a:spcAft>
                  <a:spcPts val="0"/>
                </a:spcAft>
                <a:buClr>
                  <a:schemeClr val="dk1"/>
                </a:buClr>
                <a:buSzPts val="1800"/>
                <a:buFont typeface="Verdana"/>
                <a:buChar char="•"/>
              </a:pPr>
              <a:r>
                <a:rPr lang="en-US" sz="1800" b="0" i="0" u="none" strike="noStrike" cap="none">
                  <a:solidFill>
                    <a:schemeClr val="dk1"/>
                  </a:solidFill>
                  <a:latin typeface="Verdana"/>
                  <a:ea typeface="Verdana"/>
                  <a:cs typeface="Verdana"/>
                  <a:sym typeface="Verdana"/>
                </a:rPr>
                <a:t>Over-Production</a:t>
              </a:r>
              <a:endParaRPr sz="1800" b="0" i="0" u="none" strike="noStrike" cap="none">
                <a:solidFill>
                  <a:schemeClr val="dk1"/>
                </a:solidFill>
                <a:latin typeface="Verdana"/>
                <a:ea typeface="Verdana"/>
                <a:cs typeface="Verdana"/>
                <a:sym typeface="Verdana"/>
              </a:endParaRPr>
            </a:p>
          </p:txBody>
        </p:sp>
      </p:grpSp>
      <p:sp>
        <p:nvSpPr>
          <p:cNvPr id="366" name="Google Shape;366;p42"/>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Seven sources of waste</a:t>
            </a:r>
            <a:endParaRPr/>
          </a:p>
        </p:txBody>
      </p:sp>
      <p:sp>
        <p:nvSpPr>
          <p:cNvPr id="367" name="Google Shape;367;p4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35</a:t>
            </a:fld>
            <a:endParaRPr sz="1800">
              <a:solidFill>
                <a:srgbClr val="7F7F7F"/>
              </a:solidFill>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3"/>
          <p:cNvSpPr txBox="1">
            <a:spLocks noGrp="1"/>
          </p:cNvSpPr>
          <p:nvPr>
            <p:ph type="title" idx="4294967295"/>
          </p:nvPr>
        </p:nvSpPr>
        <p:spPr>
          <a:xfrm>
            <a:off x="762000" y="1206500"/>
            <a:ext cx="3302100" cy="17781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b="1"/>
              <a:t>Move</a:t>
            </a:r>
            <a:endParaRPr b="1"/>
          </a:p>
        </p:txBody>
      </p:sp>
      <p:sp>
        <p:nvSpPr>
          <p:cNvPr id="374" name="Google Shape;374;p43"/>
          <p:cNvSpPr txBox="1">
            <a:spLocks noGrp="1"/>
          </p:cNvSpPr>
          <p:nvPr>
            <p:ph type="sldNum" idx="4294967295"/>
          </p:nvPr>
        </p:nvSpPr>
        <p:spPr>
          <a:xfrm>
            <a:off x="8001000" y="5334000"/>
            <a:ext cx="381000" cy="1269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800"/>
              <a:buNone/>
            </a:pPr>
            <a:fld id="{00000000-1234-1234-1234-123412341234}" type="slidenum">
              <a:rPr lang="en-US">
                <a:solidFill>
                  <a:srgbClr val="7F7F7F"/>
                </a:solidFill>
              </a:rPr>
              <a:t>36</a:t>
            </a:fld>
            <a:endParaRPr>
              <a:solidFill>
                <a:srgbClr val="7F7F7F"/>
              </a:solidFill>
            </a:endParaRP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4"/>
          <p:cNvSpPr txBox="1">
            <a:spLocks noGrp="1"/>
          </p:cNvSpPr>
          <p:nvPr>
            <p:ph type="body" idx="1"/>
          </p:nvPr>
        </p:nvSpPr>
        <p:spPr>
          <a:xfrm>
            <a:off x="1151620" y="1117307"/>
            <a:ext cx="6869138" cy="4187298"/>
          </a:xfrm>
          <a:prstGeom prst="rect">
            <a:avLst/>
          </a:prstGeom>
          <a:noFill/>
          <a:ln>
            <a:noFill/>
          </a:ln>
        </p:spPr>
        <p:txBody>
          <a:bodyPr spcFirstLastPara="1" wrap="square" lIns="0" tIns="45700" rIns="0" bIns="45700" anchor="t" anchorCtr="0">
            <a:normAutofit/>
          </a:bodyPr>
          <a:lstStyle/>
          <a:p>
            <a:pPr marL="266700" lvl="0" indent="-266700" algn="l" rtl="0">
              <a:lnSpc>
                <a:spcPct val="100000"/>
              </a:lnSpc>
              <a:spcBef>
                <a:spcPts val="0"/>
              </a:spcBef>
              <a:spcAft>
                <a:spcPts val="0"/>
              </a:spcAft>
              <a:buSzPts val="2333"/>
              <a:buChar char="▪"/>
            </a:pPr>
            <a:r>
              <a:rPr lang="en-US" sz="2333"/>
              <a:t>Send or receive materials or documents (incl. electronic) taken as input or output by the process</a:t>
            </a:r>
            <a:endParaRPr/>
          </a:p>
          <a:p>
            <a:pPr marL="0" lvl="0" indent="0" algn="l" rtl="0">
              <a:lnSpc>
                <a:spcPct val="100000"/>
              </a:lnSpc>
              <a:spcBef>
                <a:spcPts val="600"/>
              </a:spcBef>
              <a:spcAft>
                <a:spcPts val="0"/>
              </a:spcAft>
              <a:buSzPts val="1600"/>
              <a:buNone/>
            </a:pPr>
            <a:endParaRPr>
              <a:latin typeface="Arial"/>
              <a:ea typeface="Arial"/>
              <a:cs typeface="Arial"/>
              <a:sym typeface="Arial"/>
            </a:endParaRPr>
          </a:p>
          <a:p>
            <a:pPr marL="0" lvl="0" indent="0" algn="l" rtl="0">
              <a:lnSpc>
                <a:spcPct val="100000"/>
              </a:lnSpc>
              <a:spcBef>
                <a:spcPts val="600"/>
              </a:spcBef>
              <a:spcAft>
                <a:spcPts val="0"/>
              </a:spcAft>
              <a:buSzPts val="1600"/>
              <a:buNone/>
            </a:pPr>
            <a:r>
              <a:rPr lang="en-US">
                <a:latin typeface="Arial"/>
                <a:ea typeface="Arial"/>
                <a:cs typeface="Arial"/>
                <a:sym typeface="Arial"/>
              </a:rPr>
              <a:t>Example:</a:t>
            </a:r>
            <a:endParaRPr/>
          </a:p>
          <a:p>
            <a:pPr marL="266700" lvl="0" indent="-266700" algn="l" rtl="0">
              <a:lnSpc>
                <a:spcPct val="100000"/>
              </a:lnSpc>
              <a:spcBef>
                <a:spcPts val="600"/>
              </a:spcBef>
              <a:spcAft>
                <a:spcPts val="0"/>
              </a:spcAft>
              <a:buSzPts val="1600"/>
              <a:buChar char="▪"/>
            </a:pPr>
            <a:r>
              <a:rPr lang="en-US">
                <a:latin typeface="Arial"/>
                <a:ea typeface="Arial"/>
                <a:cs typeface="Arial"/>
                <a:sym typeface="Arial"/>
              </a:rPr>
              <a:t>To apply for admission at a University, students fill in an online form. When a student submits the online form, a PDF document is generated. The student is requested to download it, sign it, and send it by post together with the required documents: 1. Certified copies of degree and academic transcripts. 2. Results of language test. 3. CV.</a:t>
            </a:r>
            <a:br>
              <a:rPr lang="en-US">
                <a:latin typeface="Arial"/>
                <a:ea typeface="Arial"/>
                <a:cs typeface="Arial"/>
                <a:sym typeface="Arial"/>
              </a:rPr>
            </a:br>
            <a:r>
              <a:rPr lang="en-US">
                <a:latin typeface="Arial"/>
                <a:ea typeface="Arial"/>
                <a:cs typeface="Arial"/>
                <a:sym typeface="Arial"/>
              </a:rPr>
              <a:t>When the documents arrive to the admissions office, an officer checks their completeness. If a document is missing, an e-mail is sent to the student. The student has to send the missing documents by e-mail or post depending on document type.</a:t>
            </a:r>
            <a:endParaRPr/>
          </a:p>
        </p:txBody>
      </p:sp>
      <p:sp>
        <p:nvSpPr>
          <p:cNvPr id="381" name="Google Shape;381;p44"/>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Unnecessary transportation</a:t>
            </a:r>
            <a:endParaRPr/>
          </a:p>
        </p:txBody>
      </p:sp>
      <p:sp>
        <p:nvSpPr>
          <p:cNvPr id="382" name="Google Shape;382;p4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37</a:t>
            </a:fld>
            <a:endParaRPr sz="1800">
              <a:solidFill>
                <a:srgbClr val="7F7F7F"/>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5"/>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p>
            <a:pPr marL="266700" lvl="0" indent="-266700" algn="l" rtl="0">
              <a:lnSpc>
                <a:spcPct val="100000"/>
              </a:lnSpc>
              <a:spcBef>
                <a:spcPts val="0"/>
              </a:spcBef>
              <a:spcAft>
                <a:spcPts val="0"/>
              </a:spcAft>
              <a:buSzPts val="1600"/>
              <a:buChar char="▪"/>
            </a:pPr>
            <a:r>
              <a:rPr lang="en-US"/>
              <a:t>Motion </a:t>
            </a:r>
            <a:r>
              <a:rPr lang="en-US" sz="2167"/>
              <a:t>of resources internally within the process</a:t>
            </a:r>
            <a:endParaRPr/>
          </a:p>
          <a:p>
            <a:pPr marL="266700" lvl="0" indent="-266700" algn="l" rtl="0">
              <a:lnSpc>
                <a:spcPct val="100000"/>
              </a:lnSpc>
              <a:spcBef>
                <a:spcPts val="600"/>
              </a:spcBef>
              <a:spcAft>
                <a:spcPts val="0"/>
              </a:spcAft>
              <a:buSzPts val="2167"/>
              <a:buChar char="▪"/>
            </a:pPr>
            <a:r>
              <a:rPr lang="en-US" sz="2167"/>
              <a:t>Common in manufacturing processes, less common in business processes</a:t>
            </a:r>
            <a:endParaRPr/>
          </a:p>
          <a:p>
            <a:pPr marL="0" lvl="0" indent="0" algn="l" rtl="0">
              <a:lnSpc>
                <a:spcPct val="100000"/>
              </a:lnSpc>
              <a:spcBef>
                <a:spcPts val="600"/>
              </a:spcBef>
              <a:spcAft>
                <a:spcPts val="0"/>
              </a:spcAft>
              <a:buSzPts val="1600"/>
              <a:buNone/>
            </a:pPr>
            <a:endParaRPr>
              <a:latin typeface="Arial"/>
              <a:ea typeface="Arial"/>
              <a:cs typeface="Arial"/>
              <a:sym typeface="Arial"/>
            </a:endParaRPr>
          </a:p>
          <a:p>
            <a:pPr marL="0" lvl="0" indent="0" algn="l" rtl="0">
              <a:lnSpc>
                <a:spcPct val="100000"/>
              </a:lnSpc>
              <a:spcBef>
                <a:spcPts val="600"/>
              </a:spcBef>
              <a:spcAft>
                <a:spcPts val="0"/>
              </a:spcAft>
              <a:buSzPts val="1600"/>
              <a:buNone/>
            </a:pPr>
            <a:r>
              <a:rPr lang="en-US">
                <a:latin typeface="Arial"/>
                <a:ea typeface="Arial"/>
                <a:cs typeface="Arial"/>
                <a:sym typeface="Arial"/>
              </a:rPr>
              <a:t>Examples</a:t>
            </a:r>
            <a:endParaRPr/>
          </a:p>
          <a:p>
            <a:pPr marL="266700" lvl="0" indent="-266700" algn="l" rtl="0">
              <a:lnSpc>
                <a:spcPct val="100000"/>
              </a:lnSpc>
              <a:spcBef>
                <a:spcPts val="600"/>
              </a:spcBef>
              <a:spcAft>
                <a:spcPts val="0"/>
              </a:spcAft>
              <a:buSzPts val="1600"/>
              <a:buChar char="▪"/>
            </a:pPr>
            <a:r>
              <a:rPr lang="en-US">
                <a:latin typeface="Arial"/>
                <a:ea typeface="Arial"/>
                <a:cs typeface="Arial"/>
                <a:sym typeface="Arial"/>
              </a:rPr>
              <a:t>Vehicle inspection process, a process worker moves with the inspection forms from one inspection base to  another; in some cases inspection equipment also needs to be moved around</a:t>
            </a:r>
            <a:endParaRPr/>
          </a:p>
          <a:p>
            <a:pPr marL="266700" lvl="0" indent="-266700" algn="l" rtl="0">
              <a:lnSpc>
                <a:spcPct val="100000"/>
              </a:lnSpc>
              <a:spcBef>
                <a:spcPts val="600"/>
              </a:spcBef>
              <a:spcAft>
                <a:spcPts val="0"/>
              </a:spcAft>
              <a:buSzPts val="1600"/>
              <a:buChar char="▪"/>
            </a:pPr>
            <a:r>
              <a:rPr lang="en-US">
                <a:latin typeface="Arial"/>
                <a:ea typeface="Arial"/>
                <a:cs typeface="Arial"/>
                <a:sym typeface="Arial"/>
              </a:rPr>
              <a:t>Approval process, a process workers moves around the organization to collect signatures</a:t>
            </a:r>
            <a:endParaRPr/>
          </a:p>
        </p:txBody>
      </p:sp>
      <p:sp>
        <p:nvSpPr>
          <p:cNvPr id="389" name="Google Shape;389;p45"/>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Motion</a:t>
            </a:r>
            <a:endParaRPr/>
          </a:p>
        </p:txBody>
      </p:sp>
      <p:sp>
        <p:nvSpPr>
          <p:cNvPr id="390" name="Google Shape;390;p4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38</a:t>
            </a:fld>
            <a:endParaRPr sz="1800">
              <a:solidFill>
                <a:srgbClr val="7F7F7F"/>
              </a:solidFill>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6"/>
          <p:cNvSpPr txBox="1">
            <a:spLocks noGrp="1"/>
          </p:cNvSpPr>
          <p:nvPr>
            <p:ph type="title" idx="4294967295"/>
          </p:nvPr>
        </p:nvSpPr>
        <p:spPr>
          <a:xfrm>
            <a:off x="762000" y="1206500"/>
            <a:ext cx="3302000" cy="17780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b="1"/>
              <a:t>Hold</a:t>
            </a:r>
            <a:endParaRPr b="1"/>
          </a:p>
        </p:txBody>
      </p:sp>
      <p:sp>
        <p:nvSpPr>
          <p:cNvPr id="397" name="Google Shape;397;p46"/>
          <p:cNvSpPr txBox="1">
            <a:spLocks noGrp="1"/>
          </p:cNvSpPr>
          <p:nvPr>
            <p:ph type="sldNum" idx="4294967295"/>
          </p:nvPr>
        </p:nvSpPr>
        <p:spPr>
          <a:xfrm>
            <a:off x="8001000" y="5334000"/>
            <a:ext cx="381000" cy="12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800"/>
              <a:buNone/>
            </a:pPr>
            <a:fld id="{00000000-1234-1234-1234-123412341234}" type="slidenum">
              <a:rPr lang="en-US">
                <a:solidFill>
                  <a:srgbClr val="7F7F7F"/>
                </a:solidFill>
              </a:rPr>
              <a:t>39</a:t>
            </a:fld>
            <a:endParaRPr>
              <a:solidFill>
                <a:srgbClr val="7F7F7F"/>
              </a:solidFill>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1"/>
          <p:cNvSpPr txBox="1">
            <a:spLocks noGrp="1"/>
          </p:cNvSpPr>
          <p:nvPr>
            <p:ph type="body" idx="2"/>
          </p:nvPr>
        </p:nvSpPr>
        <p:spPr>
          <a:xfrm>
            <a:off x="4572000" y="1344613"/>
            <a:ext cx="4103688" cy="3859212"/>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0"/>
              </a:spcAft>
              <a:buSzPts val="1400"/>
              <a:buNone/>
            </a:pPr>
            <a:r>
              <a:rPr lang="en-US" sz="1400"/>
              <a:t>Contents</a:t>
            </a:r>
            <a:endParaRPr/>
          </a:p>
          <a:p>
            <a:pPr marL="342900" lvl="0" indent="-342900" algn="l" rtl="0">
              <a:lnSpc>
                <a:spcPct val="100000"/>
              </a:lnSpc>
              <a:spcBef>
                <a:spcPts val="600"/>
              </a:spcBef>
              <a:spcAft>
                <a:spcPts val="0"/>
              </a:spcAft>
              <a:buSzPts val="1400"/>
              <a:buFont typeface="Georgia"/>
              <a:buAutoNum type="arabicPeriod"/>
            </a:pPr>
            <a:r>
              <a:rPr lang="en-US" sz="1400"/>
              <a:t>Value-Added Analysis </a:t>
            </a:r>
            <a:endParaRPr/>
          </a:p>
          <a:p>
            <a:pPr marL="342900" lvl="0" indent="-342900" algn="l" rtl="0">
              <a:lnSpc>
                <a:spcPct val="100000"/>
              </a:lnSpc>
              <a:spcBef>
                <a:spcPts val="600"/>
              </a:spcBef>
              <a:spcAft>
                <a:spcPts val="0"/>
              </a:spcAft>
              <a:buSzPts val="1400"/>
              <a:buFont typeface="Georgia"/>
              <a:buAutoNum type="arabicPeriod"/>
            </a:pPr>
            <a:r>
              <a:rPr lang="en-US" sz="1400"/>
              <a:t>Waste Analysis</a:t>
            </a:r>
            <a:endParaRPr/>
          </a:p>
          <a:p>
            <a:pPr marL="342900" lvl="0" indent="-342900" algn="l" rtl="0">
              <a:lnSpc>
                <a:spcPct val="100000"/>
              </a:lnSpc>
              <a:spcBef>
                <a:spcPts val="600"/>
              </a:spcBef>
              <a:spcAft>
                <a:spcPts val="0"/>
              </a:spcAft>
              <a:buSzPts val="1400"/>
              <a:buFont typeface="Georgia"/>
              <a:buAutoNum type="arabicPeriod"/>
            </a:pPr>
            <a:r>
              <a:rPr lang="en-US" sz="1400"/>
              <a:t>Stakeholder Analysis &amp; Issue Documentation</a:t>
            </a:r>
            <a:endParaRPr/>
          </a:p>
          <a:p>
            <a:pPr marL="342900" lvl="0" indent="-342900" algn="l" rtl="0">
              <a:lnSpc>
                <a:spcPct val="100000"/>
              </a:lnSpc>
              <a:spcBef>
                <a:spcPts val="600"/>
              </a:spcBef>
              <a:spcAft>
                <a:spcPts val="0"/>
              </a:spcAft>
              <a:buSzPts val="1400"/>
              <a:buFont typeface="Georgia"/>
              <a:buAutoNum type="arabicPeriod"/>
            </a:pPr>
            <a:r>
              <a:rPr lang="en-US" sz="1400"/>
              <a:t>Root-Cause Analysis</a:t>
            </a:r>
            <a:endParaRPr/>
          </a:p>
          <a:p>
            <a:pPr marL="342900" lvl="0" indent="-342900" algn="l" rtl="0">
              <a:lnSpc>
                <a:spcPct val="100000"/>
              </a:lnSpc>
              <a:spcBef>
                <a:spcPts val="600"/>
              </a:spcBef>
              <a:spcAft>
                <a:spcPts val="0"/>
              </a:spcAft>
              <a:buSzPts val="1400"/>
              <a:buFont typeface="Georgia"/>
              <a:buAutoNum type="arabicPeriod"/>
            </a:pPr>
            <a:r>
              <a:rPr lang="en-US" sz="1400"/>
              <a:t>Recap</a:t>
            </a:r>
            <a:endParaRPr sz="1400"/>
          </a:p>
        </p:txBody>
      </p:sp>
      <p:sp>
        <p:nvSpPr>
          <p:cNvPr id="115" name="Google Shape;115;p11"/>
          <p:cNvSpPr txBox="1">
            <a:spLocks noGrp="1"/>
          </p:cNvSpPr>
          <p:nvPr>
            <p:ph type="sldNum" idx="12"/>
          </p:nvPr>
        </p:nvSpPr>
        <p:spPr>
          <a:xfrm>
            <a:off x="462407" y="5412059"/>
            <a:ext cx="892150" cy="258085"/>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800"/>
              <a:buNone/>
            </a:pPr>
            <a:r>
              <a:rPr lang="en-US"/>
              <a:t>SEITE </a:t>
            </a:r>
            <a:fld id="{00000000-1234-1234-1234-123412341234}" type="slidenum">
              <a:rPr lang="en-US"/>
              <a:t>4</a:t>
            </a:fld>
            <a:endParaRPr/>
          </a:p>
        </p:txBody>
      </p:sp>
      <p:sp>
        <p:nvSpPr>
          <p:cNvPr id="116" name="Google Shape;116;p11"/>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latin typeface="Arial"/>
                <a:ea typeface="Arial"/>
                <a:cs typeface="Arial"/>
                <a:sym typeface="Arial"/>
              </a:rPr>
              <a:t>Chapter </a:t>
            </a:r>
            <a:r>
              <a:rPr lang="en-US"/>
              <a:t>6: Qualitative Process Analysis</a:t>
            </a:r>
            <a:endParaRPr>
              <a:latin typeface="Arial"/>
              <a:ea typeface="Arial"/>
              <a:cs typeface="Arial"/>
              <a:sym typeface="Arial"/>
            </a:endParaRPr>
          </a:p>
        </p:txBody>
      </p:sp>
      <p:sp>
        <p:nvSpPr>
          <p:cNvPr id="117" name="Google Shape;117;p11"/>
          <p:cNvSpPr/>
          <p:nvPr/>
        </p:nvSpPr>
        <p:spPr>
          <a:xfrm>
            <a:off x="7496730" y="0"/>
            <a:ext cx="1726292" cy="12022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pic>
        <p:nvPicPr>
          <p:cNvPr id="118" name="Google Shape;118;p11"/>
          <p:cNvPicPr preferRelativeResize="0"/>
          <p:nvPr/>
        </p:nvPicPr>
        <p:blipFill rotWithShape="1">
          <a:blip r:embed="rId3">
            <a:alphaModFix/>
          </a:blip>
          <a:srcRect/>
          <a:stretch/>
        </p:blipFill>
        <p:spPr>
          <a:xfrm>
            <a:off x="1463798" y="1402645"/>
            <a:ext cx="2054876" cy="3383844"/>
          </a:xfrm>
          <a:prstGeom prst="rect">
            <a:avLst/>
          </a:prstGeom>
          <a:noFill/>
          <a:ln w="9525" cap="flat" cmpd="sng">
            <a:solidFill>
              <a:schemeClr val="dk1"/>
            </a:solidFill>
            <a:prstDash val="solid"/>
            <a:round/>
            <a:headEnd type="none" w="sm" len="sm"/>
            <a:tailEnd type="none" w="sm" len="sm"/>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7"/>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p>
            <a:pPr marL="266700" lvl="0" indent="-266700" algn="l" rtl="0">
              <a:lnSpc>
                <a:spcPct val="100000"/>
              </a:lnSpc>
              <a:spcBef>
                <a:spcPts val="0"/>
              </a:spcBef>
              <a:spcAft>
                <a:spcPts val="0"/>
              </a:spcAft>
              <a:buSzPts val="1600"/>
              <a:buChar char="▪"/>
            </a:pPr>
            <a:r>
              <a:rPr lang="en-US"/>
              <a:t>Materials inventory</a:t>
            </a:r>
            <a:endParaRPr/>
          </a:p>
          <a:p>
            <a:pPr marL="266700" lvl="0" indent="-266700" algn="l" rtl="0">
              <a:lnSpc>
                <a:spcPct val="100000"/>
              </a:lnSpc>
              <a:spcBef>
                <a:spcPts val="600"/>
              </a:spcBef>
              <a:spcAft>
                <a:spcPts val="0"/>
              </a:spcAft>
              <a:buSzPts val="1600"/>
              <a:buChar char="▪"/>
            </a:pPr>
            <a:r>
              <a:rPr lang="en-US"/>
              <a:t>Work-in-process (WIP)</a:t>
            </a:r>
            <a:endParaRPr/>
          </a:p>
          <a:p>
            <a:pPr marL="266700" lvl="0" indent="-165100" algn="l" rtl="0">
              <a:lnSpc>
                <a:spcPct val="100000"/>
              </a:lnSpc>
              <a:spcBef>
                <a:spcPts val="600"/>
              </a:spcBef>
              <a:spcAft>
                <a:spcPts val="0"/>
              </a:spcAft>
              <a:buSzPts val="1600"/>
              <a:buNone/>
            </a:pPr>
            <a:endParaRPr/>
          </a:p>
          <a:p>
            <a:pPr marL="0" lvl="0" indent="0" algn="l" rtl="0">
              <a:lnSpc>
                <a:spcPct val="100000"/>
              </a:lnSpc>
              <a:spcBef>
                <a:spcPts val="600"/>
              </a:spcBef>
              <a:spcAft>
                <a:spcPts val="0"/>
              </a:spcAft>
              <a:buSzPts val="1600"/>
              <a:buNone/>
            </a:pPr>
            <a:r>
              <a:rPr lang="en-US"/>
              <a:t>Examples</a:t>
            </a:r>
            <a:endParaRPr/>
          </a:p>
          <a:p>
            <a:pPr marL="266700" lvl="0" indent="-266700" algn="l" rtl="0">
              <a:lnSpc>
                <a:spcPct val="100000"/>
              </a:lnSpc>
              <a:spcBef>
                <a:spcPts val="600"/>
              </a:spcBef>
              <a:spcAft>
                <a:spcPts val="0"/>
              </a:spcAft>
              <a:buSzPts val="1600"/>
              <a:buChar char="▪"/>
            </a:pPr>
            <a:r>
              <a:rPr lang="en-US"/>
              <a:t>Vehicle inspection process, when a vehicle does not pass the first inspection, it is sent back for adjustments and left in a pending status. At a given point in time, about 100 vehicles are in the “pending” status across all inspection stations</a:t>
            </a:r>
            <a:endParaRPr/>
          </a:p>
          <a:p>
            <a:pPr marL="266700" lvl="0" indent="-266700" algn="l" rtl="0">
              <a:lnSpc>
                <a:spcPct val="100000"/>
              </a:lnSpc>
              <a:spcBef>
                <a:spcPts val="600"/>
              </a:spcBef>
              <a:spcAft>
                <a:spcPts val="0"/>
              </a:spcAft>
              <a:buSzPts val="1600"/>
              <a:buChar char="▪"/>
            </a:pPr>
            <a:r>
              <a:rPr lang="en-US"/>
              <a:t>University admission process: About 3000 applications are handled concurrently</a:t>
            </a:r>
            <a:endParaRPr/>
          </a:p>
          <a:p>
            <a:pPr marL="0" lvl="0" indent="0" algn="l" rtl="0">
              <a:lnSpc>
                <a:spcPct val="100000"/>
              </a:lnSpc>
              <a:spcBef>
                <a:spcPts val="600"/>
              </a:spcBef>
              <a:spcAft>
                <a:spcPts val="0"/>
              </a:spcAft>
              <a:buSzPts val="1600"/>
              <a:buNone/>
            </a:pPr>
            <a:endParaRPr/>
          </a:p>
        </p:txBody>
      </p:sp>
      <p:sp>
        <p:nvSpPr>
          <p:cNvPr id="404" name="Google Shape;404;p47"/>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Inventory</a:t>
            </a:r>
            <a:endParaRPr/>
          </a:p>
        </p:txBody>
      </p:sp>
      <p:sp>
        <p:nvSpPr>
          <p:cNvPr id="405" name="Google Shape;405;p4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40</a:t>
            </a:fld>
            <a:endParaRPr sz="1800">
              <a:solidFill>
                <a:srgbClr val="7F7F7F"/>
              </a:solidFill>
              <a:latin typeface="Verdana"/>
              <a:ea typeface="Verdana"/>
              <a:cs typeface="Verdana"/>
              <a:sym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8"/>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p>
            <a:pPr marL="266700" lvl="0" indent="-266700" algn="l" rtl="0">
              <a:lnSpc>
                <a:spcPct val="100000"/>
              </a:lnSpc>
              <a:spcBef>
                <a:spcPts val="0"/>
              </a:spcBef>
              <a:spcAft>
                <a:spcPts val="0"/>
              </a:spcAft>
              <a:buSzPts val="1600"/>
              <a:buChar char="▪"/>
            </a:pPr>
            <a:r>
              <a:rPr lang="en-US"/>
              <a:t>Waiting for materials or input data</a:t>
            </a:r>
            <a:endParaRPr/>
          </a:p>
          <a:p>
            <a:pPr marL="266700" lvl="0" indent="-266700" algn="l" rtl="0">
              <a:lnSpc>
                <a:spcPct val="100000"/>
              </a:lnSpc>
              <a:spcBef>
                <a:spcPts val="600"/>
              </a:spcBef>
              <a:spcAft>
                <a:spcPts val="0"/>
              </a:spcAft>
              <a:buSzPts val="1600"/>
              <a:buChar char="▪"/>
            </a:pPr>
            <a:r>
              <a:rPr lang="en-US"/>
              <a:t>Task waiting for a resource</a:t>
            </a:r>
            <a:endParaRPr/>
          </a:p>
          <a:p>
            <a:pPr marL="266700" lvl="0" indent="-266700" algn="l" rtl="0">
              <a:lnSpc>
                <a:spcPct val="100000"/>
              </a:lnSpc>
              <a:spcBef>
                <a:spcPts val="600"/>
              </a:spcBef>
              <a:spcAft>
                <a:spcPts val="0"/>
              </a:spcAft>
              <a:buSzPts val="1600"/>
              <a:buChar char="▪"/>
            </a:pPr>
            <a:r>
              <a:rPr lang="en-US"/>
              <a:t>Resource waiting for work (resource idleness)</a:t>
            </a:r>
            <a:endParaRPr/>
          </a:p>
          <a:p>
            <a:pPr marL="0" lvl="0" indent="0" algn="l" rtl="0">
              <a:lnSpc>
                <a:spcPct val="100000"/>
              </a:lnSpc>
              <a:spcBef>
                <a:spcPts val="600"/>
              </a:spcBef>
              <a:spcAft>
                <a:spcPts val="0"/>
              </a:spcAft>
              <a:buSzPts val="1600"/>
              <a:buNone/>
            </a:pPr>
            <a:endParaRPr/>
          </a:p>
          <a:p>
            <a:pPr marL="0" lvl="0" indent="0" algn="l" rtl="0">
              <a:lnSpc>
                <a:spcPct val="100000"/>
              </a:lnSpc>
              <a:spcBef>
                <a:spcPts val="600"/>
              </a:spcBef>
              <a:spcAft>
                <a:spcPts val="0"/>
              </a:spcAft>
              <a:buSzPts val="1600"/>
              <a:buNone/>
            </a:pPr>
            <a:r>
              <a:rPr lang="en-US"/>
              <a:t>Examples</a:t>
            </a:r>
            <a:endParaRPr/>
          </a:p>
          <a:p>
            <a:pPr marL="266700" lvl="0" indent="-266700" algn="l" rtl="0">
              <a:lnSpc>
                <a:spcPct val="100000"/>
              </a:lnSpc>
              <a:spcBef>
                <a:spcPts val="600"/>
              </a:spcBef>
              <a:spcAft>
                <a:spcPts val="0"/>
              </a:spcAft>
              <a:buSzPts val="1600"/>
              <a:buChar char="▪"/>
            </a:pPr>
            <a:r>
              <a:rPr lang="en-US"/>
              <a:t>Vehicle inspection process: A technician at a base of the inspection station waiting for the next vehicle</a:t>
            </a:r>
            <a:endParaRPr/>
          </a:p>
          <a:p>
            <a:pPr marL="266700" lvl="0" indent="-266700" algn="l" rtl="0">
              <a:lnSpc>
                <a:spcPct val="100000"/>
              </a:lnSpc>
              <a:spcBef>
                <a:spcPts val="600"/>
              </a:spcBef>
              <a:spcAft>
                <a:spcPts val="0"/>
              </a:spcAft>
              <a:buSzPts val="1600"/>
              <a:buChar char="▪"/>
            </a:pPr>
            <a:r>
              <a:rPr lang="en-US"/>
              <a:t>Approval process: Request waiting for approver</a:t>
            </a:r>
            <a:endParaRPr/>
          </a:p>
          <a:p>
            <a:pPr marL="266700" lvl="0" indent="-266700" algn="l" rtl="0">
              <a:lnSpc>
                <a:spcPct val="100000"/>
              </a:lnSpc>
              <a:spcBef>
                <a:spcPts val="600"/>
              </a:spcBef>
              <a:spcAft>
                <a:spcPts val="0"/>
              </a:spcAft>
              <a:buSzPts val="1600"/>
              <a:buChar char="▪"/>
            </a:pPr>
            <a:r>
              <a:rPr lang="en-US"/>
              <a:t>University admission process: Incomplete application waiting for additional documents; batch of applications waiting for committee to meet</a:t>
            </a:r>
            <a:endParaRPr/>
          </a:p>
          <a:p>
            <a:pPr marL="539750" lvl="1" indent="-177800" algn="l" rtl="0">
              <a:lnSpc>
                <a:spcPct val="100000"/>
              </a:lnSpc>
              <a:spcBef>
                <a:spcPts val="600"/>
              </a:spcBef>
              <a:spcAft>
                <a:spcPts val="0"/>
              </a:spcAft>
              <a:buSzPts val="1500"/>
              <a:buNone/>
            </a:pPr>
            <a:endParaRPr/>
          </a:p>
        </p:txBody>
      </p:sp>
      <p:sp>
        <p:nvSpPr>
          <p:cNvPr id="412" name="Google Shape;412;p48"/>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Waiting</a:t>
            </a:r>
            <a:endParaRPr/>
          </a:p>
        </p:txBody>
      </p:sp>
      <p:sp>
        <p:nvSpPr>
          <p:cNvPr id="413" name="Google Shape;413;p48"/>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41</a:t>
            </a:fld>
            <a:endParaRPr sz="1800">
              <a:solidFill>
                <a:srgbClr val="7F7F7F"/>
              </a:solidFill>
              <a:latin typeface="Verdana"/>
              <a:ea typeface="Verdana"/>
              <a:cs typeface="Verdana"/>
              <a:sym typeface="Verdan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9"/>
          <p:cNvSpPr txBox="1">
            <a:spLocks noGrp="1"/>
          </p:cNvSpPr>
          <p:nvPr>
            <p:ph type="title" idx="4294967295"/>
          </p:nvPr>
        </p:nvSpPr>
        <p:spPr>
          <a:xfrm>
            <a:off x="762000" y="1206500"/>
            <a:ext cx="3302000" cy="17780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b="1"/>
              <a:t>Over-do</a:t>
            </a:r>
            <a:endParaRPr b="1"/>
          </a:p>
        </p:txBody>
      </p:sp>
      <p:sp>
        <p:nvSpPr>
          <p:cNvPr id="420" name="Google Shape;420;p49"/>
          <p:cNvSpPr txBox="1">
            <a:spLocks noGrp="1"/>
          </p:cNvSpPr>
          <p:nvPr>
            <p:ph type="sldNum" idx="4294967295"/>
          </p:nvPr>
        </p:nvSpPr>
        <p:spPr>
          <a:xfrm>
            <a:off x="8001000" y="5334000"/>
            <a:ext cx="381000" cy="127000"/>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800"/>
              <a:buNone/>
            </a:pPr>
            <a:fld id="{00000000-1234-1234-1234-123412341234}" type="slidenum">
              <a:rPr lang="en-US">
                <a:solidFill>
                  <a:srgbClr val="7F7F7F"/>
                </a:solidFill>
              </a:rPr>
              <a:t>42</a:t>
            </a:fld>
            <a:endParaRPr>
              <a:solidFill>
                <a:srgbClr val="7F7F7F"/>
              </a:solidFill>
            </a:endParaRPr>
          </a:p>
        </p:txBody>
      </p:sp>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0"/>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p>
            <a:pPr marL="266700" lvl="0" indent="-266700" algn="l" rtl="0">
              <a:lnSpc>
                <a:spcPct val="100000"/>
              </a:lnSpc>
              <a:spcBef>
                <a:spcPts val="0"/>
              </a:spcBef>
              <a:spcAft>
                <a:spcPts val="0"/>
              </a:spcAft>
              <a:buSzPts val="1600"/>
              <a:buChar char="▪"/>
            </a:pPr>
            <a:r>
              <a:rPr lang="en-US"/>
              <a:t>Correcting or compensating for a defect</a:t>
            </a:r>
            <a:endParaRPr/>
          </a:p>
          <a:p>
            <a:pPr marL="266700" lvl="0" indent="-266700" algn="l" rtl="0">
              <a:lnSpc>
                <a:spcPct val="100000"/>
              </a:lnSpc>
              <a:spcBef>
                <a:spcPts val="600"/>
              </a:spcBef>
              <a:spcAft>
                <a:spcPts val="0"/>
              </a:spcAft>
              <a:buSzPts val="1600"/>
              <a:buChar char="▪"/>
            </a:pPr>
            <a:r>
              <a:rPr lang="en-US"/>
              <a:t>Rework loops</a:t>
            </a:r>
            <a:endParaRPr/>
          </a:p>
          <a:p>
            <a:pPr marL="0" lvl="0" indent="0" algn="l" rtl="0">
              <a:lnSpc>
                <a:spcPct val="100000"/>
              </a:lnSpc>
              <a:spcBef>
                <a:spcPts val="600"/>
              </a:spcBef>
              <a:spcAft>
                <a:spcPts val="0"/>
              </a:spcAft>
              <a:buSzPts val="1600"/>
              <a:buNone/>
            </a:pPr>
            <a:endParaRPr/>
          </a:p>
          <a:p>
            <a:pPr marL="0" lvl="0" indent="0" algn="l" rtl="0">
              <a:lnSpc>
                <a:spcPct val="100000"/>
              </a:lnSpc>
              <a:spcBef>
                <a:spcPts val="600"/>
              </a:spcBef>
              <a:spcAft>
                <a:spcPts val="0"/>
              </a:spcAft>
              <a:buSzPts val="1600"/>
              <a:buNone/>
            </a:pPr>
            <a:r>
              <a:rPr lang="en-US"/>
              <a:t>Examples</a:t>
            </a:r>
            <a:endParaRPr/>
          </a:p>
          <a:p>
            <a:pPr marL="266700" lvl="0" indent="-266700" algn="l" rtl="0">
              <a:lnSpc>
                <a:spcPct val="100000"/>
              </a:lnSpc>
              <a:spcBef>
                <a:spcPts val="600"/>
              </a:spcBef>
              <a:spcAft>
                <a:spcPts val="0"/>
              </a:spcAft>
              <a:buSzPts val="1600"/>
              <a:buChar char="▪"/>
            </a:pPr>
            <a:r>
              <a:rPr lang="en-US"/>
              <a:t>Vehicle inspection: A vehicle needs to come back to a station due to an omission</a:t>
            </a:r>
            <a:endParaRPr/>
          </a:p>
          <a:p>
            <a:pPr marL="266700" lvl="0" indent="-266700" algn="l" rtl="0">
              <a:lnSpc>
                <a:spcPct val="100000"/>
              </a:lnSpc>
              <a:spcBef>
                <a:spcPts val="600"/>
              </a:spcBef>
              <a:spcAft>
                <a:spcPts val="0"/>
              </a:spcAft>
              <a:buSzPts val="1600"/>
              <a:buChar char="▪"/>
            </a:pPr>
            <a:r>
              <a:rPr lang="en-US"/>
              <a:t>Travel approval: Request sent back to requestor for revision</a:t>
            </a:r>
            <a:endParaRPr/>
          </a:p>
          <a:p>
            <a:pPr marL="266700" lvl="0" indent="-266700" algn="l" rtl="0">
              <a:lnSpc>
                <a:spcPct val="100000"/>
              </a:lnSpc>
              <a:spcBef>
                <a:spcPts val="600"/>
              </a:spcBef>
              <a:spcAft>
                <a:spcPts val="0"/>
              </a:spcAft>
              <a:buSzPts val="1600"/>
              <a:buChar char="▪"/>
            </a:pPr>
            <a:r>
              <a:rPr lang="en-US"/>
              <a:t>University admission: Application sent back to applicant for modification; request needs to be re-assessed later due to incomplete information</a:t>
            </a:r>
            <a:endParaRPr/>
          </a:p>
          <a:p>
            <a:pPr marL="190492" lvl="1" indent="0" algn="l" rtl="0">
              <a:lnSpc>
                <a:spcPct val="100000"/>
              </a:lnSpc>
              <a:spcBef>
                <a:spcPts val="600"/>
              </a:spcBef>
              <a:spcAft>
                <a:spcPts val="0"/>
              </a:spcAft>
              <a:buSzPts val="1500"/>
              <a:buNone/>
            </a:pPr>
            <a:endParaRPr/>
          </a:p>
        </p:txBody>
      </p:sp>
      <p:sp>
        <p:nvSpPr>
          <p:cNvPr id="427" name="Google Shape;427;p50"/>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Defects</a:t>
            </a:r>
            <a:endParaRPr/>
          </a:p>
        </p:txBody>
      </p:sp>
      <p:sp>
        <p:nvSpPr>
          <p:cNvPr id="428" name="Google Shape;428;p5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43</a:t>
            </a:fld>
            <a:endParaRPr sz="1800">
              <a:solidFill>
                <a:srgbClr val="7F7F7F"/>
              </a:solidFill>
              <a:latin typeface="Verdana"/>
              <a:ea typeface="Verdana"/>
              <a:cs typeface="Verdana"/>
              <a:sym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1"/>
          <p:cNvSpPr txBox="1">
            <a:spLocks noGrp="1"/>
          </p:cNvSpPr>
          <p:nvPr>
            <p:ph type="body" idx="1"/>
          </p:nvPr>
        </p:nvSpPr>
        <p:spPr>
          <a:xfrm>
            <a:off x="1151619" y="1117306"/>
            <a:ext cx="6809043" cy="4292263"/>
          </a:xfrm>
          <a:prstGeom prst="rect">
            <a:avLst/>
          </a:prstGeom>
          <a:noFill/>
          <a:ln>
            <a:noFill/>
          </a:ln>
        </p:spPr>
        <p:txBody>
          <a:bodyPr spcFirstLastPara="1" wrap="square" lIns="0" tIns="45700" rIns="0" bIns="45700" anchor="t" anchorCtr="0">
            <a:normAutofit/>
          </a:bodyPr>
          <a:lstStyle/>
          <a:p>
            <a:pPr marL="266700" lvl="0" indent="-266700" algn="l" rtl="0">
              <a:lnSpc>
                <a:spcPct val="100000"/>
              </a:lnSpc>
              <a:spcBef>
                <a:spcPts val="0"/>
              </a:spcBef>
              <a:spcAft>
                <a:spcPts val="0"/>
              </a:spcAft>
              <a:buSzPts val="1600"/>
              <a:buChar char="▪"/>
            </a:pPr>
            <a:r>
              <a:rPr lang="en-US"/>
              <a:t>Tasks performed unnecessarily given the outcome of the process</a:t>
            </a:r>
            <a:endParaRPr/>
          </a:p>
          <a:p>
            <a:pPr marL="266700" lvl="0" indent="-266700" algn="l" rtl="0">
              <a:lnSpc>
                <a:spcPct val="100000"/>
              </a:lnSpc>
              <a:spcBef>
                <a:spcPts val="600"/>
              </a:spcBef>
              <a:spcAft>
                <a:spcPts val="0"/>
              </a:spcAft>
              <a:buSzPts val="1600"/>
              <a:buChar char="▪"/>
            </a:pPr>
            <a:r>
              <a:rPr lang="en-US"/>
              <a:t>Unnecessary perfectionism</a:t>
            </a:r>
            <a:endParaRPr/>
          </a:p>
          <a:p>
            <a:pPr marL="0" lvl="0" indent="0" algn="l" rtl="0">
              <a:lnSpc>
                <a:spcPct val="100000"/>
              </a:lnSpc>
              <a:spcBef>
                <a:spcPts val="600"/>
              </a:spcBef>
              <a:spcAft>
                <a:spcPts val="0"/>
              </a:spcAft>
              <a:buSzPts val="1600"/>
              <a:buNone/>
            </a:pPr>
            <a:endParaRPr/>
          </a:p>
          <a:p>
            <a:pPr marL="0" lvl="0" indent="0" algn="l" rtl="0">
              <a:lnSpc>
                <a:spcPct val="100000"/>
              </a:lnSpc>
              <a:spcBef>
                <a:spcPts val="600"/>
              </a:spcBef>
              <a:spcAft>
                <a:spcPts val="0"/>
              </a:spcAft>
              <a:buSzPts val="1600"/>
              <a:buNone/>
            </a:pPr>
            <a:r>
              <a:rPr lang="en-US"/>
              <a:t>Examples</a:t>
            </a:r>
            <a:endParaRPr/>
          </a:p>
          <a:p>
            <a:pPr marL="266700" lvl="0" indent="-266700" algn="l" rtl="0">
              <a:lnSpc>
                <a:spcPct val="100000"/>
              </a:lnSpc>
              <a:spcBef>
                <a:spcPts val="600"/>
              </a:spcBef>
              <a:spcAft>
                <a:spcPts val="0"/>
              </a:spcAft>
              <a:buSzPts val="1600"/>
              <a:buChar char="▪"/>
            </a:pPr>
            <a:r>
              <a:rPr lang="en-US"/>
              <a:t>Vehicle inspection: Technicians take time to measure vehicle emissions with higher accuracy than required, only to find that the vehicle clearly does not fulfill the required emission levels</a:t>
            </a:r>
            <a:endParaRPr/>
          </a:p>
          <a:p>
            <a:pPr marL="266700" lvl="0" indent="-266700" algn="l" rtl="0">
              <a:lnSpc>
                <a:spcPct val="100000"/>
              </a:lnSpc>
              <a:spcBef>
                <a:spcPts val="600"/>
              </a:spcBef>
              <a:spcAft>
                <a:spcPts val="0"/>
              </a:spcAft>
              <a:buSzPts val="1600"/>
              <a:buChar char="▪"/>
            </a:pPr>
            <a:r>
              <a:rPr lang="en-US"/>
              <a:t>Travel approval: 10% of approvals are trivially rejected at the end of the process due to lack of budget</a:t>
            </a:r>
            <a:endParaRPr/>
          </a:p>
          <a:p>
            <a:pPr marL="266700" lvl="0" indent="-266700" algn="l" rtl="0">
              <a:lnSpc>
                <a:spcPct val="100000"/>
              </a:lnSpc>
              <a:spcBef>
                <a:spcPts val="600"/>
              </a:spcBef>
              <a:spcAft>
                <a:spcPts val="0"/>
              </a:spcAft>
              <a:buSzPts val="1600"/>
              <a:buChar char="▪"/>
            </a:pPr>
            <a:r>
              <a:rPr lang="en-US"/>
              <a:t>University admission: Officers spend time verifying the authenticity of degrees, transcripts and language test results. In 1% of cases, these verifications uncover issues.</a:t>
            </a:r>
            <a:br>
              <a:rPr lang="en-US"/>
            </a:br>
            <a:r>
              <a:rPr lang="en-US"/>
              <a:t>Verified applications are sent to the admissions committee. The admission committee accepts 20% of the applications it receives</a:t>
            </a:r>
            <a:endParaRPr/>
          </a:p>
        </p:txBody>
      </p:sp>
      <p:sp>
        <p:nvSpPr>
          <p:cNvPr id="435" name="Google Shape;435;p51"/>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Over-processing</a:t>
            </a:r>
            <a:endParaRPr/>
          </a:p>
        </p:txBody>
      </p:sp>
      <p:sp>
        <p:nvSpPr>
          <p:cNvPr id="436" name="Google Shape;436;p5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44</a:t>
            </a:fld>
            <a:endParaRPr sz="1800">
              <a:solidFill>
                <a:srgbClr val="7F7F7F"/>
              </a:solidFill>
              <a:latin typeface="Verdana"/>
              <a:ea typeface="Verdana"/>
              <a:cs typeface="Verdana"/>
              <a:sym typeface="Verdan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2"/>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p>
            <a:pPr marL="266700" lvl="0" indent="-266700" algn="l" rtl="0">
              <a:lnSpc>
                <a:spcPct val="100000"/>
              </a:lnSpc>
              <a:spcBef>
                <a:spcPts val="0"/>
              </a:spcBef>
              <a:spcAft>
                <a:spcPts val="0"/>
              </a:spcAft>
              <a:buSzPts val="1600"/>
              <a:buChar char="▪"/>
            </a:pPr>
            <a:r>
              <a:rPr lang="en-US"/>
              <a:t>Unnecessary process instances are performed, producing outcomes that do not add value upon completion</a:t>
            </a:r>
            <a:endParaRPr/>
          </a:p>
          <a:p>
            <a:pPr marL="266700" lvl="0" indent="-165100" algn="l" rtl="0">
              <a:lnSpc>
                <a:spcPct val="100000"/>
              </a:lnSpc>
              <a:spcBef>
                <a:spcPts val="600"/>
              </a:spcBef>
              <a:spcAft>
                <a:spcPts val="0"/>
              </a:spcAft>
              <a:buSzPts val="1600"/>
              <a:buNone/>
            </a:pPr>
            <a:endParaRPr/>
          </a:p>
          <a:p>
            <a:pPr marL="0" lvl="0" indent="0" algn="l" rtl="0">
              <a:lnSpc>
                <a:spcPct val="100000"/>
              </a:lnSpc>
              <a:spcBef>
                <a:spcPts val="600"/>
              </a:spcBef>
              <a:spcAft>
                <a:spcPts val="0"/>
              </a:spcAft>
              <a:buSzPts val="1600"/>
              <a:buNone/>
            </a:pPr>
            <a:r>
              <a:rPr lang="en-US"/>
              <a:t>Examples</a:t>
            </a:r>
            <a:endParaRPr/>
          </a:p>
          <a:p>
            <a:pPr marL="266700" lvl="0" indent="-266700" algn="l" rtl="0">
              <a:lnSpc>
                <a:spcPct val="100000"/>
              </a:lnSpc>
              <a:spcBef>
                <a:spcPts val="600"/>
              </a:spcBef>
              <a:spcAft>
                <a:spcPts val="0"/>
              </a:spcAft>
              <a:buSzPts val="1600"/>
              <a:buChar char="▪"/>
            </a:pPr>
            <a:r>
              <a:rPr lang="en-US"/>
              <a:t>Order-to-cash: In 50% of cases, issued quotes do not lead to an order</a:t>
            </a:r>
            <a:endParaRPr/>
          </a:p>
          <a:p>
            <a:pPr marL="266700" lvl="0" indent="-266700" algn="l" rtl="0">
              <a:lnSpc>
                <a:spcPct val="100000"/>
              </a:lnSpc>
              <a:spcBef>
                <a:spcPts val="600"/>
              </a:spcBef>
              <a:spcAft>
                <a:spcPts val="0"/>
              </a:spcAft>
              <a:buSzPts val="1600"/>
              <a:buChar char="▪"/>
            </a:pPr>
            <a:r>
              <a:rPr lang="en-US"/>
              <a:t>Travel approval: In 5% of cases, travel requests are approved but the travel is cancelled</a:t>
            </a:r>
            <a:endParaRPr/>
          </a:p>
          <a:p>
            <a:pPr marL="266700" lvl="0" indent="-266700" algn="l" rtl="0">
              <a:lnSpc>
                <a:spcPct val="100000"/>
              </a:lnSpc>
              <a:spcBef>
                <a:spcPts val="600"/>
              </a:spcBef>
              <a:spcAft>
                <a:spcPts val="0"/>
              </a:spcAft>
              <a:buSzPts val="1600"/>
              <a:buChar char="▪"/>
            </a:pPr>
            <a:r>
              <a:rPr lang="en-US"/>
              <a:t>University admission: About 3000 applications are submitted, but only 800 are considered eligible after assessment</a:t>
            </a:r>
            <a:endParaRPr/>
          </a:p>
          <a:p>
            <a:pPr marL="0" lvl="0" indent="0" algn="l" rtl="0">
              <a:lnSpc>
                <a:spcPct val="100000"/>
              </a:lnSpc>
              <a:spcBef>
                <a:spcPts val="600"/>
              </a:spcBef>
              <a:spcAft>
                <a:spcPts val="0"/>
              </a:spcAft>
              <a:buSzPts val="1600"/>
              <a:buNone/>
            </a:pPr>
            <a:endParaRPr/>
          </a:p>
        </p:txBody>
      </p:sp>
      <p:sp>
        <p:nvSpPr>
          <p:cNvPr id="443" name="Google Shape;443;p52"/>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Over-production</a:t>
            </a:r>
            <a:endParaRPr/>
          </a:p>
        </p:txBody>
      </p:sp>
      <p:sp>
        <p:nvSpPr>
          <p:cNvPr id="444" name="Google Shape;444;p5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45</a:t>
            </a:fld>
            <a:endParaRPr sz="1800">
              <a:solidFill>
                <a:srgbClr val="7F7F7F"/>
              </a:solidFill>
              <a:latin typeface="Verdana"/>
              <a:ea typeface="Verdana"/>
              <a:cs typeface="Verdana"/>
              <a:sym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3"/>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latin typeface="Arial"/>
                <a:ea typeface="Arial"/>
                <a:cs typeface="Arial"/>
                <a:sym typeface="Arial"/>
              </a:rPr>
              <a:t>Equipment rental process: wastes</a:t>
            </a:r>
            <a:endParaRPr>
              <a:latin typeface="Arial"/>
              <a:ea typeface="Arial"/>
              <a:cs typeface="Arial"/>
              <a:sym typeface="Arial"/>
            </a:endParaRPr>
          </a:p>
        </p:txBody>
      </p:sp>
      <p:pic>
        <p:nvPicPr>
          <p:cNvPr id="451" name="Google Shape;451;p53" descr="ch1_PlantHireInitialFragment.png"/>
          <p:cNvPicPr preferRelativeResize="0"/>
          <p:nvPr/>
        </p:nvPicPr>
        <p:blipFill rotWithShape="1">
          <a:blip r:embed="rId3">
            <a:alphaModFix/>
          </a:blip>
          <a:srcRect/>
          <a:stretch/>
        </p:blipFill>
        <p:spPr>
          <a:xfrm>
            <a:off x="892650" y="1097533"/>
            <a:ext cx="7056058" cy="4312035"/>
          </a:xfrm>
          <a:prstGeom prst="rect">
            <a:avLst/>
          </a:prstGeom>
          <a:noFill/>
          <a:ln>
            <a:noFill/>
          </a:ln>
        </p:spPr>
      </p:pic>
      <p:sp>
        <p:nvSpPr>
          <p:cNvPr id="452" name="Google Shape;452;p53"/>
          <p:cNvSpPr txBox="1"/>
          <p:nvPr/>
        </p:nvSpPr>
        <p:spPr>
          <a:xfrm>
            <a:off x="3636234" y="1293592"/>
            <a:ext cx="3214893" cy="297454"/>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Send request to clerk (Transp.)</a:t>
            </a:r>
            <a:endParaRPr sz="1400" b="0" i="0" u="none" strike="noStrike" cap="none">
              <a:solidFill>
                <a:srgbClr val="000000"/>
              </a:solidFill>
              <a:latin typeface="Arial"/>
              <a:ea typeface="Arial"/>
              <a:cs typeface="Arial"/>
              <a:sym typeface="Arial"/>
            </a:endParaRPr>
          </a:p>
        </p:txBody>
      </p:sp>
      <p:sp>
        <p:nvSpPr>
          <p:cNvPr id="453" name="Google Shape;453;p53"/>
          <p:cNvSpPr txBox="1"/>
          <p:nvPr/>
        </p:nvSpPr>
        <p:spPr>
          <a:xfrm>
            <a:off x="1751240" y="3919978"/>
            <a:ext cx="2529527" cy="707694"/>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Open and read request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(Handover 🡪 transportation)</a:t>
            </a:r>
            <a:endParaRPr sz="1400" b="0" i="0" u="none" strike="noStrike" cap="none">
              <a:solidFill>
                <a:srgbClr val="000000"/>
              </a:solidFill>
              <a:latin typeface="Arial"/>
              <a:ea typeface="Arial"/>
              <a:cs typeface="Arial"/>
              <a:sym typeface="Arial"/>
            </a:endParaRPr>
          </a:p>
        </p:txBody>
      </p:sp>
      <p:sp>
        <p:nvSpPr>
          <p:cNvPr id="454" name="Google Shape;454;p53"/>
          <p:cNvSpPr txBox="1"/>
          <p:nvPr/>
        </p:nvSpPr>
        <p:spPr>
          <a:xfrm>
            <a:off x="4427226" y="3878381"/>
            <a:ext cx="2217722" cy="707694"/>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Forward request to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works engineer (Transp.)</a:t>
            </a:r>
            <a:endParaRPr sz="1400" b="0" i="0" u="none" strike="noStrike" cap="none">
              <a:solidFill>
                <a:srgbClr val="000000"/>
              </a:solidFill>
              <a:latin typeface="Arial"/>
              <a:ea typeface="Arial"/>
              <a:cs typeface="Arial"/>
              <a:sym typeface="Arial"/>
            </a:endParaRPr>
          </a:p>
        </p:txBody>
      </p:sp>
      <p:sp>
        <p:nvSpPr>
          <p:cNvPr id="455" name="Google Shape;455;p53"/>
          <p:cNvSpPr txBox="1"/>
          <p:nvPr/>
        </p:nvSpPr>
        <p:spPr>
          <a:xfrm>
            <a:off x="3894454" y="2419339"/>
            <a:ext cx="908637" cy="297454"/>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Defect</a:t>
            </a:r>
            <a:endParaRPr sz="1400" b="0" i="0" u="none" strike="noStrike" cap="none">
              <a:solidFill>
                <a:srgbClr val="000000"/>
              </a:solidFill>
              <a:latin typeface="Arial"/>
              <a:ea typeface="Arial"/>
              <a:cs typeface="Arial"/>
              <a:sym typeface="Arial"/>
            </a:endParaRPr>
          </a:p>
        </p:txBody>
      </p:sp>
      <p:sp>
        <p:nvSpPr>
          <p:cNvPr id="456" name="Google Shape;456;p53"/>
          <p:cNvSpPr txBox="1"/>
          <p:nvPr/>
        </p:nvSpPr>
        <p:spPr>
          <a:xfrm>
            <a:off x="2527373" y="4773495"/>
            <a:ext cx="2217722" cy="502573"/>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Forward request back to clerk (Transp.)</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462" name="Google Shape;462;p54"/>
          <p:cNvGrpSpPr/>
          <p:nvPr/>
        </p:nvGrpSpPr>
        <p:grpSpPr>
          <a:xfrm>
            <a:off x="1151620" y="1173338"/>
            <a:ext cx="6780753" cy="3908385"/>
            <a:chOff x="0" y="56031"/>
            <a:chExt cx="6780753" cy="3908385"/>
          </a:xfrm>
        </p:grpSpPr>
        <p:sp>
          <p:nvSpPr>
            <p:cNvPr id="463" name="Google Shape;463;p54"/>
            <p:cNvSpPr/>
            <p:nvPr/>
          </p:nvSpPr>
          <p:spPr>
            <a:xfrm>
              <a:off x="0" y="306951"/>
              <a:ext cx="6780753" cy="1285200"/>
            </a:xfrm>
            <a:prstGeom prst="rect">
              <a:avLst/>
            </a:prstGeom>
            <a:solidFill>
              <a:schemeClr val="lt1">
                <a:alpha val="89411"/>
              </a:schemeClr>
            </a:solidFill>
            <a:ln w="952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54"/>
            <p:cNvSpPr txBox="1"/>
            <p:nvPr/>
          </p:nvSpPr>
          <p:spPr>
            <a:xfrm>
              <a:off x="0" y="306951"/>
              <a:ext cx="6780753" cy="1285200"/>
            </a:xfrm>
            <a:prstGeom prst="rect">
              <a:avLst/>
            </a:prstGeom>
            <a:noFill/>
            <a:ln>
              <a:noFill/>
            </a:ln>
          </p:spPr>
          <p:txBody>
            <a:bodyPr spcFirstLastPara="1" wrap="square" lIns="526250" tIns="354075" rIns="526250" bIns="120900" anchor="t" anchorCtr="0">
              <a:noAutofit/>
            </a:bodyPr>
            <a:lstStyle/>
            <a:p>
              <a:pPr marL="171450" marR="0" lvl="1" indent="-171450" algn="l" rtl="0">
                <a:lnSpc>
                  <a:spcPct val="90000"/>
                </a:lnSpc>
                <a:spcBef>
                  <a:spcPts val="0"/>
                </a:spcBef>
                <a:spcAft>
                  <a:spcPts val="0"/>
                </a:spcAft>
                <a:buClr>
                  <a:schemeClr val="dk1"/>
                </a:buClr>
                <a:buSzPts val="1700"/>
                <a:buFont typeface="Verdana"/>
                <a:buChar char="•"/>
              </a:pPr>
              <a:r>
                <a:rPr lang="en-US" sz="1700" b="0" i="0" u="none" strike="noStrike" cap="none">
                  <a:solidFill>
                    <a:schemeClr val="dk1"/>
                  </a:solidFill>
                  <a:latin typeface="Verdana"/>
                  <a:ea typeface="Verdana"/>
                  <a:cs typeface="Verdana"/>
                  <a:sym typeface="Verdana"/>
                </a:rPr>
                <a:t>Site engineer sends request to clerk</a:t>
              </a:r>
              <a:endParaRPr sz="1700" b="0" i="0" u="none" strike="noStrike" cap="none">
                <a:solidFill>
                  <a:schemeClr val="dk1"/>
                </a:solidFill>
                <a:latin typeface="Verdana"/>
                <a:ea typeface="Verdana"/>
                <a:cs typeface="Verdana"/>
                <a:sym typeface="Verdana"/>
              </a:endParaRPr>
            </a:p>
            <a:p>
              <a:pPr marL="171450" marR="0" lvl="1" indent="-171450" algn="l" rtl="0">
                <a:lnSpc>
                  <a:spcPct val="90000"/>
                </a:lnSpc>
                <a:spcBef>
                  <a:spcPts val="255"/>
                </a:spcBef>
                <a:spcAft>
                  <a:spcPts val="0"/>
                </a:spcAft>
                <a:buClr>
                  <a:schemeClr val="dk1"/>
                </a:buClr>
                <a:buSzPts val="1700"/>
                <a:buFont typeface="Verdana"/>
                <a:buChar char="•"/>
              </a:pPr>
              <a:r>
                <a:rPr lang="en-US" sz="1700" b="0" i="0" u="none" strike="noStrike" cap="none">
                  <a:solidFill>
                    <a:schemeClr val="dk1"/>
                  </a:solidFill>
                  <a:latin typeface="Verdana"/>
                  <a:ea typeface="Verdana"/>
                  <a:cs typeface="Verdana"/>
                  <a:sym typeface="Verdana"/>
                </a:rPr>
                <a:t>Clerk forwards to works engineer</a:t>
              </a:r>
              <a:endParaRPr sz="1700" b="0" i="0" u="none" strike="noStrike" cap="none">
                <a:solidFill>
                  <a:schemeClr val="dk1"/>
                </a:solidFill>
                <a:latin typeface="Verdana"/>
                <a:ea typeface="Verdana"/>
                <a:cs typeface="Verdana"/>
                <a:sym typeface="Verdana"/>
              </a:endParaRPr>
            </a:p>
            <a:p>
              <a:pPr marL="171450" marR="0" lvl="1" indent="-171450" algn="l" rtl="0">
                <a:lnSpc>
                  <a:spcPct val="90000"/>
                </a:lnSpc>
                <a:spcBef>
                  <a:spcPts val="255"/>
                </a:spcBef>
                <a:spcAft>
                  <a:spcPts val="0"/>
                </a:spcAft>
                <a:buClr>
                  <a:schemeClr val="dk1"/>
                </a:buClr>
                <a:buSzPts val="1700"/>
                <a:buFont typeface="Verdana"/>
                <a:buChar char="•"/>
              </a:pPr>
              <a:r>
                <a:rPr lang="en-US" sz="1700" b="0" i="0" u="none" strike="noStrike" cap="none">
                  <a:solidFill>
                    <a:schemeClr val="dk1"/>
                  </a:solidFill>
                  <a:latin typeface="Verdana"/>
                  <a:ea typeface="Verdana"/>
                  <a:cs typeface="Verdana"/>
                  <a:sym typeface="Verdana"/>
                </a:rPr>
                <a:t>Works engineer send back to clerk</a:t>
              </a:r>
              <a:endParaRPr sz="1700" b="0" i="0" u="none" strike="noStrike" cap="none">
                <a:solidFill>
                  <a:schemeClr val="dk1"/>
                </a:solidFill>
                <a:latin typeface="Verdana"/>
                <a:ea typeface="Verdana"/>
                <a:cs typeface="Verdana"/>
                <a:sym typeface="Verdana"/>
              </a:endParaRPr>
            </a:p>
          </p:txBody>
        </p:sp>
        <p:sp>
          <p:nvSpPr>
            <p:cNvPr id="465" name="Google Shape;465;p54"/>
            <p:cNvSpPr/>
            <p:nvPr/>
          </p:nvSpPr>
          <p:spPr>
            <a:xfrm>
              <a:off x="339037" y="56031"/>
              <a:ext cx="4746527" cy="501840"/>
            </a:xfrm>
            <a:prstGeom prst="roundRect">
              <a:avLst>
                <a:gd name="adj" fmla="val 16667"/>
              </a:avLst>
            </a:prstGeom>
            <a:gradFill>
              <a:gsLst>
                <a:gs pos="0">
                  <a:srgbClr val="47A2DC"/>
                </a:gs>
                <a:gs pos="50000">
                  <a:srgbClr val="009ADD"/>
                </a:gs>
                <a:gs pos="100000">
                  <a:srgbClr val="008BCB"/>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54"/>
            <p:cNvSpPr txBox="1"/>
            <p:nvPr/>
          </p:nvSpPr>
          <p:spPr>
            <a:xfrm>
              <a:off x="363535" y="80529"/>
              <a:ext cx="4697531" cy="452844"/>
            </a:xfrm>
            <a:prstGeom prst="rect">
              <a:avLst/>
            </a:prstGeom>
            <a:noFill/>
            <a:ln>
              <a:noFill/>
            </a:ln>
          </p:spPr>
          <p:txBody>
            <a:bodyPr spcFirstLastPara="1" wrap="square" lIns="179400" tIns="0" rIns="179400" bIns="0"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lt1"/>
                  </a:solidFill>
                  <a:latin typeface="Verdana"/>
                  <a:ea typeface="Verdana"/>
                  <a:cs typeface="Verdana"/>
                  <a:sym typeface="Verdana"/>
                </a:rPr>
                <a:t>Transportation</a:t>
              </a:r>
              <a:endParaRPr sz="2400" b="0" i="0" u="none" strike="noStrike" cap="none">
                <a:solidFill>
                  <a:schemeClr val="lt1"/>
                </a:solidFill>
                <a:latin typeface="Verdana"/>
                <a:ea typeface="Verdana"/>
                <a:cs typeface="Verdana"/>
                <a:sym typeface="Verdana"/>
              </a:endParaRPr>
            </a:p>
          </p:txBody>
        </p:sp>
        <p:sp>
          <p:nvSpPr>
            <p:cNvPr id="467" name="Google Shape;467;p54"/>
            <p:cNvSpPr/>
            <p:nvPr/>
          </p:nvSpPr>
          <p:spPr>
            <a:xfrm>
              <a:off x="0" y="1934871"/>
              <a:ext cx="6780753" cy="722925"/>
            </a:xfrm>
            <a:prstGeom prst="rect">
              <a:avLst/>
            </a:prstGeom>
            <a:solidFill>
              <a:schemeClr val="lt1">
                <a:alpha val="89411"/>
              </a:schemeClr>
            </a:solidFill>
            <a:ln w="952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54"/>
            <p:cNvSpPr txBox="1"/>
            <p:nvPr/>
          </p:nvSpPr>
          <p:spPr>
            <a:xfrm>
              <a:off x="0" y="1934871"/>
              <a:ext cx="6780753" cy="722925"/>
            </a:xfrm>
            <a:prstGeom prst="rect">
              <a:avLst/>
            </a:prstGeom>
            <a:noFill/>
            <a:ln>
              <a:noFill/>
            </a:ln>
          </p:spPr>
          <p:txBody>
            <a:bodyPr spcFirstLastPara="1" wrap="square" lIns="526250" tIns="354075" rIns="526250" bIns="120900" anchor="t" anchorCtr="0">
              <a:noAutofit/>
            </a:bodyPr>
            <a:lstStyle/>
            <a:p>
              <a:pPr marL="171450" marR="0" lvl="1" indent="-171450" algn="l" rtl="0">
                <a:lnSpc>
                  <a:spcPct val="90000"/>
                </a:lnSpc>
                <a:spcBef>
                  <a:spcPts val="0"/>
                </a:spcBef>
                <a:spcAft>
                  <a:spcPts val="0"/>
                </a:spcAft>
                <a:buClr>
                  <a:schemeClr val="dk1"/>
                </a:buClr>
                <a:buSzPts val="1700"/>
                <a:buFont typeface="Verdana"/>
                <a:buChar char="•"/>
              </a:pPr>
              <a:r>
                <a:rPr lang="en-US" sz="1700" b="0" i="0" u="none" strike="noStrike" cap="none">
                  <a:solidFill>
                    <a:schemeClr val="dk1"/>
                  </a:solidFill>
                  <a:latin typeface="Verdana"/>
                  <a:ea typeface="Verdana"/>
                  <a:cs typeface="Verdana"/>
                  <a:sym typeface="Verdana"/>
                </a:rPr>
                <a:t>Equipment kept longer than needed</a:t>
              </a:r>
              <a:endParaRPr sz="1700" b="0" i="0" u="none" strike="noStrike" cap="none">
                <a:solidFill>
                  <a:schemeClr val="dk1"/>
                </a:solidFill>
                <a:latin typeface="Verdana"/>
                <a:ea typeface="Verdana"/>
                <a:cs typeface="Verdana"/>
                <a:sym typeface="Verdana"/>
              </a:endParaRPr>
            </a:p>
          </p:txBody>
        </p:sp>
        <p:sp>
          <p:nvSpPr>
            <p:cNvPr id="469" name="Google Shape;469;p54"/>
            <p:cNvSpPr/>
            <p:nvPr/>
          </p:nvSpPr>
          <p:spPr>
            <a:xfrm>
              <a:off x="339037" y="1683951"/>
              <a:ext cx="4746527" cy="501840"/>
            </a:xfrm>
            <a:prstGeom prst="roundRect">
              <a:avLst>
                <a:gd name="adj" fmla="val 16667"/>
              </a:avLst>
            </a:prstGeom>
            <a:gradFill>
              <a:gsLst>
                <a:gs pos="0">
                  <a:srgbClr val="47A2DC"/>
                </a:gs>
                <a:gs pos="50000">
                  <a:srgbClr val="009ADD"/>
                </a:gs>
                <a:gs pos="100000">
                  <a:srgbClr val="008BCB"/>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54"/>
            <p:cNvSpPr txBox="1"/>
            <p:nvPr/>
          </p:nvSpPr>
          <p:spPr>
            <a:xfrm>
              <a:off x="363535" y="1708449"/>
              <a:ext cx="4697531" cy="452844"/>
            </a:xfrm>
            <a:prstGeom prst="rect">
              <a:avLst/>
            </a:prstGeom>
            <a:noFill/>
            <a:ln>
              <a:noFill/>
            </a:ln>
          </p:spPr>
          <p:txBody>
            <a:bodyPr spcFirstLastPara="1" wrap="square" lIns="179400" tIns="0" rIns="179400" bIns="0"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lt1"/>
                  </a:solidFill>
                  <a:latin typeface="Verdana"/>
                  <a:ea typeface="Verdana"/>
                  <a:cs typeface="Verdana"/>
                  <a:sym typeface="Verdana"/>
                </a:rPr>
                <a:t>Inventory</a:t>
              </a:r>
              <a:endParaRPr sz="2400" b="0" i="0" u="none" strike="noStrike" cap="none">
                <a:solidFill>
                  <a:schemeClr val="lt1"/>
                </a:solidFill>
                <a:latin typeface="Verdana"/>
                <a:ea typeface="Verdana"/>
                <a:cs typeface="Verdana"/>
                <a:sym typeface="Verdana"/>
              </a:endParaRPr>
            </a:p>
          </p:txBody>
        </p:sp>
        <p:sp>
          <p:nvSpPr>
            <p:cNvPr id="471" name="Google Shape;471;p54"/>
            <p:cNvSpPr/>
            <p:nvPr/>
          </p:nvSpPr>
          <p:spPr>
            <a:xfrm>
              <a:off x="0" y="3000516"/>
              <a:ext cx="6780753" cy="963900"/>
            </a:xfrm>
            <a:prstGeom prst="rect">
              <a:avLst/>
            </a:prstGeom>
            <a:solidFill>
              <a:schemeClr val="lt1">
                <a:alpha val="89411"/>
              </a:schemeClr>
            </a:solidFill>
            <a:ln w="952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54"/>
            <p:cNvSpPr txBox="1"/>
            <p:nvPr/>
          </p:nvSpPr>
          <p:spPr>
            <a:xfrm>
              <a:off x="0" y="3000516"/>
              <a:ext cx="6780753" cy="963900"/>
            </a:xfrm>
            <a:prstGeom prst="rect">
              <a:avLst/>
            </a:prstGeom>
            <a:noFill/>
            <a:ln>
              <a:noFill/>
            </a:ln>
          </p:spPr>
          <p:txBody>
            <a:bodyPr spcFirstLastPara="1" wrap="square" lIns="526250" tIns="354075" rIns="526250" bIns="120900" anchor="t" anchorCtr="0">
              <a:noAutofit/>
            </a:bodyPr>
            <a:lstStyle/>
            <a:p>
              <a:pPr marL="171450" marR="0" lvl="1" indent="-171450" algn="l" rtl="0">
                <a:lnSpc>
                  <a:spcPct val="90000"/>
                </a:lnSpc>
                <a:spcBef>
                  <a:spcPts val="0"/>
                </a:spcBef>
                <a:spcAft>
                  <a:spcPts val="0"/>
                </a:spcAft>
                <a:buClr>
                  <a:schemeClr val="dk1"/>
                </a:buClr>
                <a:buSzPts val="1700"/>
                <a:buFont typeface="Verdana"/>
                <a:buChar char="•"/>
              </a:pPr>
              <a:r>
                <a:rPr lang="en-US" sz="1700" b="0" i="0" u="none" strike="noStrike" cap="none">
                  <a:solidFill>
                    <a:schemeClr val="dk1"/>
                  </a:solidFill>
                  <a:latin typeface="Verdana"/>
                  <a:ea typeface="Verdana"/>
                  <a:cs typeface="Verdana"/>
                  <a:sym typeface="Verdana"/>
                </a:rPr>
                <a:t>Waiting for availability of works engineer to approve</a:t>
              </a:r>
              <a:endParaRPr sz="1700" b="0" i="0" u="none" strike="noStrike" cap="none">
                <a:solidFill>
                  <a:schemeClr val="dk1"/>
                </a:solidFill>
                <a:latin typeface="Verdana"/>
                <a:ea typeface="Verdana"/>
                <a:cs typeface="Verdana"/>
                <a:sym typeface="Verdana"/>
              </a:endParaRPr>
            </a:p>
          </p:txBody>
        </p:sp>
        <p:sp>
          <p:nvSpPr>
            <p:cNvPr id="473" name="Google Shape;473;p54"/>
            <p:cNvSpPr/>
            <p:nvPr/>
          </p:nvSpPr>
          <p:spPr>
            <a:xfrm>
              <a:off x="339037" y="2749596"/>
              <a:ext cx="4746527" cy="501840"/>
            </a:xfrm>
            <a:prstGeom prst="roundRect">
              <a:avLst>
                <a:gd name="adj" fmla="val 16667"/>
              </a:avLst>
            </a:prstGeom>
            <a:gradFill>
              <a:gsLst>
                <a:gs pos="0">
                  <a:srgbClr val="47A2DC"/>
                </a:gs>
                <a:gs pos="50000">
                  <a:srgbClr val="009ADD"/>
                </a:gs>
                <a:gs pos="100000">
                  <a:srgbClr val="008BCB"/>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54"/>
            <p:cNvSpPr txBox="1"/>
            <p:nvPr/>
          </p:nvSpPr>
          <p:spPr>
            <a:xfrm>
              <a:off x="363535" y="2774094"/>
              <a:ext cx="4697531" cy="452844"/>
            </a:xfrm>
            <a:prstGeom prst="rect">
              <a:avLst/>
            </a:prstGeom>
            <a:noFill/>
            <a:ln>
              <a:noFill/>
            </a:ln>
          </p:spPr>
          <p:txBody>
            <a:bodyPr spcFirstLastPara="1" wrap="square" lIns="179400" tIns="0" rIns="179400" bIns="0"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lt1"/>
                  </a:solidFill>
                  <a:latin typeface="Verdana"/>
                  <a:ea typeface="Verdana"/>
                  <a:cs typeface="Verdana"/>
                  <a:sym typeface="Verdana"/>
                </a:rPr>
                <a:t>Waiting</a:t>
              </a:r>
              <a:endParaRPr sz="2400" b="0" i="0" u="none" strike="noStrike" cap="none">
                <a:solidFill>
                  <a:schemeClr val="lt1"/>
                </a:solidFill>
                <a:latin typeface="Verdana"/>
                <a:ea typeface="Verdana"/>
                <a:cs typeface="Verdana"/>
                <a:sym typeface="Verdana"/>
              </a:endParaRPr>
            </a:p>
          </p:txBody>
        </p:sp>
      </p:grpSp>
      <p:sp>
        <p:nvSpPr>
          <p:cNvPr id="475" name="Google Shape;475;p54"/>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Equipment rental process: wastes</a:t>
            </a:r>
            <a:endParaRPr/>
          </a:p>
        </p:txBody>
      </p:sp>
      <p:sp>
        <p:nvSpPr>
          <p:cNvPr id="476" name="Google Shape;476;p5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47</a:t>
            </a:fld>
            <a:endParaRPr sz="1800">
              <a:solidFill>
                <a:srgbClr val="7F7F7F"/>
              </a:solidFill>
              <a:latin typeface="Verdana"/>
              <a:ea typeface="Verdana"/>
              <a:cs typeface="Verdana"/>
              <a:sym typeface="Verdan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grpSp>
        <p:nvGrpSpPr>
          <p:cNvPr id="482" name="Google Shape;482;p55"/>
          <p:cNvGrpSpPr/>
          <p:nvPr/>
        </p:nvGrpSpPr>
        <p:grpSpPr>
          <a:xfrm>
            <a:off x="1137875" y="976111"/>
            <a:ext cx="6780753" cy="4333681"/>
            <a:chOff x="0" y="78738"/>
            <a:chExt cx="6780753" cy="4333681"/>
          </a:xfrm>
        </p:grpSpPr>
        <p:sp>
          <p:nvSpPr>
            <p:cNvPr id="483" name="Google Shape;483;p55"/>
            <p:cNvSpPr/>
            <p:nvPr/>
          </p:nvSpPr>
          <p:spPr>
            <a:xfrm>
              <a:off x="0" y="314898"/>
              <a:ext cx="6780753" cy="1386000"/>
            </a:xfrm>
            <a:prstGeom prst="rect">
              <a:avLst/>
            </a:prstGeom>
            <a:solidFill>
              <a:schemeClr val="lt1">
                <a:alpha val="89411"/>
              </a:schemeClr>
            </a:solidFill>
            <a:ln w="952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55"/>
            <p:cNvSpPr txBox="1"/>
            <p:nvPr/>
          </p:nvSpPr>
          <p:spPr>
            <a:xfrm>
              <a:off x="0" y="314898"/>
              <a:ext cx="6780753" cy="1386000"/>
            </a:xfrm>
            <a:prstGeom prst="rect">
              <a:avLst/>
            </a:prstGeom>
            <a:noFill/>
            <a:ln>
              <a:noFill/>
            </a:ln>
          </p:spPr>
          <p:txBody>
            <a:bodyPr spcFirstLastPara="1" wrap="square" lIns="526250" tIns="333225" rIns="526250" bIns="113775" anchor="t" anchorCtr="0">
              <a:noAutofit/>
            </a:bodyPr>
            <a:lstStyle/>
            <a:p>
              <a:pPr marL="171450" marR="0" lvl="1" indent="-171450" algn="l" rtl="0">
                <a:lnSpc>
                  <a:spcPct val="90000"/>
                </a:lnSpc>
                <a:spcBef>
                  <a:spcPts val="0"/>
                </a:spcBef>
                <a:spcAft>
                  <a:spcPts val="0"/>
                </a:spcAft>
                <a:buClr>
                  <a:schemeClr val="dk1"/>
                </a:buClr>
                <a:buSzPts val="1600"/>
                <a:buFont typeface="Verdana"/>
                <a:buChar char="•"/>
              </a:pPr>
              <a:r>
                <a:rPr lang="en-US" sz="1600" b="0" i="0" u="none" strike="noStrike" cap="none">
                  <a:solidFill>
                    <a:schemeClr val="dk1"/>
                  </a:solidFill>
                  <a:latin typeface="Verdana"/>
                  <a:ea typeface="Verdana"/>
                  <a:cs typeface="Verdana"/>
                  <a:sym typeface="Verdana"/>
                </a:rPr>
                <a:t>Selected equipment not available, alternative equipment sought</a:t>
              </a:r>
              <a:endParaRPr sz="1600" b="0" i="0" u="none" strike="noStrike" cap="none">
                <a:solidFill>
                  <a:schemeClr val="dk1"/>
                </a:solidFill>
                <a:latin typeface="Verdana"/>
                <a:ea typeface="Verdana"/>
                <a:cs typeface="Verdana"/>
                <a:sym typeface="Verdana"/>
              </a:endParaRPr>
            </a:p>
            <a:p>
              <a:pPr marL="171450" marR="0" lvl="1" indent="-171450" algn="l" rtl="0">
                <a:lnSpc>
                  <a:spcPct val="90000"/>
                </a:lnSpc>
                <a:spcBef>
                  <a:spcPts val="240"/>
                </a:spcBef>
                <a:spcAft>
                  <a:spcPts val="0"/>
                </a:spcAft>
                <a:buClr>
                  <a:schemeClr val="dk1"/>
                </a:buClr>
                <a:buSzPts val="1600"/>
                <a:buFont typeface="Verdana"/>
                <a:buChar char="•"/>
              </a:pPr>
              <a:r>
                <a:rPr lang="en-US" sz="1600" b="0" i="0" u="none" strike="noStrike" cap="none">
                  <a:solidFill>
                    <a:schemeClr val="dk1"/>
                  </a:solidFill>
                  <a:latin typeface="Verdana"/>
                  <a:ea typeface="Verdana"/>
                  <a:cs typeface="Verdana"/>
                  <a:sym typeface="Verdana"/>
                </a:rPr>
                <a:t>Incorrect equipment delivered and returned to supplier</a:t>
              </a:r>
              <a:endParaRPr sz="1600" b="0" i="0" u="none" strike="noStrike" cap="none">
                <a:solidFill>
                  <a:schemeClr val="dk1"/>
                </a:solidFill>
                <a:latin typeface="Verdana"/>
                <a:ea typeface="Verdana"/>
                <a:cs typeface="Verdana"/>
                <a:sym typeface="Verdana"/>
              </a:endParaRPr>
            </a:p>
          </p:txBody>
        </p:sp>
        <p:sp>
          <p:nvSpPr>
            <p:cNvPr id="485" name="Google Shape;485;p55"/>
            <p:cNvSpPr/>
            <p:nvPr/>
          </p:nvSpPr>
          <p:spPr>
            <a:xfrm>
              <a:off x="339037" y="78738"/>
              <a:ext cx="4746527" cy="472320"/>
            </a:xfrm>
            <a:prstGeom prst="roundRect">
              <a:avLst>
                <a:gd name="adj" fmla="val 16667"/>
              </a:avLst>
            </a:prstGeom>
            <a:gradFill>
              <a:gsLst>
                <a:gs pos="0">
                  <a:srgbClr val="47A2DC"/>
                </a:gs>
                <a:gs pos="50000">
                  <a:srgbClr val="009ADD"/>
                </a:gs>
                <a:gs pos="100000">
                  <a:srgbClr val="008BCB"/>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5"/>
            <p:cNvSpPr txBox="1"/>
            <p:nvPr/>
          </p:nvSpPr>
          <p:spPr>
            <a:xfrm>
              <a:off x="362094" y="101795"/>
              <a:ext cx="4700413" cy="426206"/>
            </a:xfrm>
            <a:prstGeom prst="rect">
              <a:avLst/>
            </a:prstGeom>
            <a:noFill/>
            <a:ln>
              <a:noFill/>
            </a:ln>
          </p:spPr>
          <p:txBody>
            <a:bodyPr spcFirstLastPara="1" wrap="square" lIns="179400" tIns="0" rIns="179400" bIns="0"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lt1"/>
                  </a:solidFill>
                  <a:latin typeface="Verdana"/>
                  <a:ea typeface="Verdana"/>
                  <a:cs typeface="Verdana"/>
                  <a:sym typeface="Verdana"/>
                </a:rPr>
                <a:t>Defect</a:t>
              </a:r>
              <a:endParaRPr sz="2400" b="0" i="0" u="none" strike="noStrike" cap="none">
                <a:solidFill>
                  <a:schemeClr val="lt1"/>
                </a:solidFill>
                <a:latin typeface="Verdana"/>
                <a:ea typeface="Verdana"/>
                <a:cs typeface="Verdana"/>
                <a:sym typeface="Verdana"/>
              </a:endParaRPr>
            </a:p>
          </p:txBody>
        </p:sp>
        <p:sp>
          <p:nvSpPr>
            <p:cNvPr id="487" name="Google Shape;487;p55"/>
            <p:cNvSpPr/>
            <p:nvPr/>
          </p:nvSpPr>
          <p:spPr>
            <a:xfrm>
              <a:off x="0" y="2023459"/>
              <a:ext cx="6780753" cy="1386000"/>
            </a:xfrm>
            <a:prstGeom prst="rect">
              <a:avLst/>
            </a:prstGeom>
            <a:solidFill>
              <a:schemeClr val="lt1">
                <a:alpha val="89411"/>
              </a:schemeClr>
            </a:solidFill>
            <a:ln w="952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55"/>
            <p:cNvSpPr txBox="1"/>
            <p:nvPr/>
          </p:nvSpPr>
          <p:spPr>
            <a:xfrm>
              <a:off x="0" y="2023459"/>
              <a:ext cx="6780753" cy="1386000"/>
            </a:xfrm>
            <a:prstGeom prst="rect">
              <a:avLst/>
            </a:prstGeom>
            <a:noFill/>
            <a:ln>
              <a:noFill/>
            </a:ln>
          </p:spPr>
          <p:txBody>
            <a:bodyPr spcFirstLastPara="1" wrap="square" lIns="526250" tIns="333225" rIns="526250" bIns="113775" anchor="t" anchorCtr="0">
              <a:noAutofit/>
            </a:bodyPr>
            <a:lstStyle/>
            <a:p>
              <a:pPr marL="171450" marR="0" lvl="1" indent="-171450" algn="l" rtl="0">
                <a:lnSpc>
                  <a:spcPct val="90000"/>
                </a:lnSpc>
                <a:spcBef>
                  <a:spcPts val="0"/>
                </a:spcBef>
                <a:spcAft>
                  <a:spcPts val="0"/>
                </a:spcAft>
                <a:buClr>
                  <a:schemeClr val="dk1"/>
                </a:buClr>
                <a:buSzPts val="1600"/>
                <a:buFont typeface="Verdana"/>
                <a:buChar char="•"/>
              </a:pPr>
              <a:r>
                <a:rPr lang="en-US" sz="1600" b="0" i="0" u="none" strike="noStrike" cap="none">
                  <a:solidFill>
                    <a:schemeClr val="dk1"/>
                  </a:solidFill>
                  <a:latin typeface="Verdana"/>
                  <a:ea typeface="Verdana"/>
                  <a:cs typeface="Verdana"/>
                  <a:sym typeface="Verdana"/>
                </a:rPr>
                <a:t>Clerk finds available equipment and rental request is rejected because equipment not needed</a:t>
              </a:r>
              <a:endParaRPr sz="1600" b="0" i="0" u="none" strike="noStrike" cap="none">
                <a:solidFill>
                  <a:schemeClr val="dk1"/>
                </a:solidFill>
                <a:latin typeface="Verdana"/>
                <a:ea typeface="Verdana"/>
                <a:cs typeface="Verdana"/>
                <a:sym typeface="Verdana"/>
              </a:endParaRPr>
            </a:p>
            <a:p>
              <a:pPr marL="171450" marR="0" lvl="1" indent="-171450" algn="l" rtl="0">
                <a:lnSpc>
                  <a:spcPct val="90000"/>
                </a:lnSpc>
                <a:spcBef>
                  <a:spcPts val="240"/>
                </a:spcBef>
                <a:spcAft>
                  <a:spcPts val="0"/>
                </a:spcAft>
                <a:buClr>
                  <a:schemeClr val="dk1"/>
                </a:buClr>
                <a:buSzPts val="1600"/>
                <a:buFont typeface="Verdana"/>
                <a:buChar char="•"/>
              </a:pPr>
              <a:r>
                <a:rPr lang="en-US" sz="1600" b="0" i="0" u="none" strike="noStrike" cap="none">
                  <a:solidFill>
                    <a:schemeClr val="dk1"/>
                  </a:solidFill>
                  <a:latin typeface="Verdana"/>
                  <a:ea typeface="Verdana"/>
                  <a:cs typeface="Verdana"/>
                  <a:sym typeface="Verdana"/>
                </a:rPr>
                <a:t>Rental requests being approved and then canceled by site engineer</a:t>
              </a:r>
              <a:endParaRPr sz="1600" b="0" i="0" u="none" strike="noStrike" cap="none">
                <a:solidFill>
                  <a:schemeClr val="dk1"/>
                </a:solidFill>
                <a:latin typeface="Verdana"/>
                <a:ea typeface="Verdana"/>
                <a:cs typeface="Verdana"/>
                <a:sym typeface="Verdana"/>
              </a:endParaRPr>
            </a:p>
          </p:txBody>
        </p:sp>
        <p:sp>
          <p:nvSpPr>
            <p:cNvPr id="489" name="Google Shape;489;p55"/>
            <p:cNvSpPr/>
            <p:nvPr/>
          </p:nvSpPr>
          <p:spPr>
            <a:xfrm>
              <a:off x="339037" y="1787298"/>
              <a:ext cx="4746527" cy="472320"/>
            </a:xfrm>
            <a:prstGeom prst="roundRect">
              <a:avLst>
                <a:gd name="adj" fmla="val 16667"/>
              </a:avLst>
            </a:prstGeom>
            <a:gradFill>
              <a:gsLst>
                <a:gs pos="0">
                  <a:srgbClr val="47A2DC"/>
                </a:gs>
                <a:gs pos="50000">
                  <a:srgbClr val="009ADD"/>
                </a:gs>
                <a:gs pos="100000">
                  <a:srgbClr val="008BCB"/>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55"/>
            <p:cNvSpPr txBox="1"/>
            <p:nvPr/>
          </p:nvSpPr>
          <p:spPr>
            <a:xfrm>
              <a:off x="362094" y="1810355"/>
              <a:ext cx="4700413" cy="426206"/>
            </a:xfrm>
            <a:prstGeom prst="rect">
              <a:avLst/>
            </a:prstGeom>
            <a:noFill/>
            <a:ln>
              <a:noFill/>
            </a:ln>
          </p:spPr>
          <p:txBody>
            <a:bodyPr spcFirstLastPara="1" wrap="square" lIns="179400" tIns="0" rIns="179400" bIns="0"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lt1"/>
                  </a:solidFill>
                  <a:latin typeface="Verdana"/>
                  <a:ea typeface="Verdana"/>
                  <a:cs typeface="Verdana"/>
                  <a:sym typeface="Verdana"/>
                </a:rPr>
                <a:t>Over-processing</a:t>
              </a:r>
              <a:endParaRPr sz="2400" b="0" i="0" u="none" strike="noStrike" cap="none">
                <a:solidFill>
                  <a:schemeClr val="lt1"/>
                </a:solidFill>
                <a:latin typeface="Verdana"/>
                <a:ea typeface="Verdana"/>
                <a:cs typeface="Verdana"/>
                <a:sym typeface="Verdana"/>
              </a:endParaRPr>
            </a:p>
          </p:txBody>
        </p:sp>
        <p:sp>
          <p:nvSpPr>
            <p:cNvPr id="491" name="Google Shape;491;p55"/>
            <p:cNvSpPr/>
            <p:nvPr/>
          </p:nvSpPr>
          <p:spPr>
            <a:xfrm>
              <a:off x="0" y="3732019"/>
              <a:ext cx="6780753" cy="680400"/>
            </a:xfrm>
            <a:prstGeom prst="rect">
              <a:avLst/>
            </a:prstGeom>
            <a:solidFill>
              <a:schemeClr val="lt1">
                <a:alpha val="89411"/>
              </a:schemeClr>
            </a:solidFill>
            <a:ln w="952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55"/>
            <p:cNvSpPr txBox="1"/>
            <p:nvPr/>
          </p:nvSpPr>
          <p:spPr>
            <a:xfrm>
              <a:off x="0" y="3732019"/>
              <a:ext cx="6780753" cy="680400"/>
            </a:xfrm>
            <a:prstGeom prst="rect">
              <a:avLst/>
            </a:prstGeom>
            <a:noFill/>
            <a:ln>
              <a:noFill/>
            </a:ln>
          </p:spPr>
          <p:txBody>
            <a:bodyPr spcFirstLastPara="1" wrap="square" lIns="526250" tIns="333225" rIns="526250" bIns="113775" anchor="t" anchorCtr="0">
              <a:noAutofit/>
            </a:bodyPr>
            <a:lstStyle/>
            <a:p>
              <a:pPr marL="171450" marR="0" lvl="1" indent="-171450" algn="l" rtl="0">
                <a:lnSpc>
                  <a:spcPct val="90000"/>
                </a:lnSpc>
                <a:spcBef>
                  <a:spcPts val="0"/>
                </a:spcBef>
                <a:spcAft>
                  <a:spcPts val="0"/>
                </a:spcAft>
                <a:buClr>
                  <a:schemeClr val="dk1"/>
                </a:buClr>
                <a:buSzPts val="1600"/>
                <a:buFont typeface="Verdana"/>
                <a:buChar char="•"/>
              </a:pPr>
              <a:r>
                <a:rPr lang="en-US" sz="1600" b="0" i="0" u="none" strike="noStrike" cap="none">
                  <a:solidFill>
                    <a:schemeClr val="dk1"/>
                  </a:solidFill>
                  <a:latin typeface="Verdana"/>
                  <a:ea typeface="Verdana"/>
                  <a:cs typeface="Verdana"/>
                  <a:sym typeface="Verdana"/>
                </a:rPr>
                <a:t>Equipment being rented and not used at all</a:t>
              </a:r>
              <a:endParaRPr sz="1600" b="0" i="0" u="none" strike="noStrike" cap="none">
                <a:solidFill>
                  <a:schemeClr val="dk1"/>
                </a:solidFill>
                <a:latin typeface="Verdana"/>
                <a:ea typeface="Verdana"/>
                <a:cs typeface="Verdana"/>
                <a:sym typeface="Verdana"/>
              </a:endParaRPr>
            </a:p>
          </p:txBody>
        </p:sp>
        <p:sp>
          <p:nvSpPr>
            <p:cNvPr id="493" name="Google Shape;493;p55"/>
            <p:cNvSpPr/>
            <p:nvPr/>
          </p:nvSpPr>
          <p:spPr>
            <a:xfrm>
              <a:off x="339037" y="3495859"/>
              <a:ext cx="4746527" cy="472320"/>
            </a:xfrm>
            <a:prstGeom prst="roundRect">
              <a:avLst>
                <a:gd name="adj" fmla="val 16667"/>
              </a:avLst>
            </a:prstGeom>
            <a:gradFill>
              <a:gsLst>
                <a:gs pos="0">
                  <a:srgbClr val="47A2DC"/>
                </a:gs>
                <a:gs pos="50000">
                  <a:srgbClr val="009ADD"/>
                </a:gs>
                <a:gs pos="100000">
                  <a:srgbClr val="008BCB"/>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55"/>
            <p:cNvSpPr txBox="1"/>
            <p:nvPr/>
          </p:nvSpPr>
          <p:spPr>
            <a:xfrm>
              <a:off x="362094" y="3518916"/>
              <a:ext cx="4700413" cy="426206"/>
            </a:xfrm>
            <a:prstGeom prst="rect">
              <a:avLst/>
            </a:prstGeom>
            <a:noFill/>
            <a:ln>
              <a:noFill/>
            </a:ln>
          </p:spPr>
          <p:txBody>
            <a:bodyPr spcFirstLastPara="1" wrap="square" lIns="179400" tIns="0" rIns="179400" bIns="0"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0" i="0" u="none" strike="noStrike" cap="none">
                  <a:solidFill>
                    <a:schemeClr val="lt1"/>
                  </a:solidFill>
                  <a:latin typeface="Verdana"/>
                  <a:ea typeface="Verdana"/>
                  <a:cs typeface="Verdana"/>
                  <a:sym typeface="Verdana"/>
                </a:rPr>
                <a:t>Over-production</a:t>
              </a:r>
              <a:endParaRPr sz="2400" b="0" i="0" u="none" strike="noStrike" cap="none">
                <a:solidFill>
                  <a:schemeClr val="lt1"/>
                </a:solidFill>
                <a:latin typeface="Verdana"/>
                <a:ea typeface="Verdana"/>
                <a:cs typeface="Verdana"/>
                <a:sym typeface="Verdana"/>
              </a:endParaRPr>
            </a:p>
          </p:txBody>
        </p:sp>
      </p:grpSp>
      <p:sp>
        <p:nvSpPr>
          <p:cNvPr id="495" name="Google Shape;495;p55"/>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Equipment rental process: wastes</a:t>
            </a:r>
            <a:endParaRPr/>
          </a:p>
        </p:txBody>
      </p:sp>
      <p:sp>
        <p:nvSpPr>
          <p:cNvPr id="496" name="Google Shape;496;p5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48</a:t>
            </a:fld>
            <a:endParaRPr sz="1800">
              <a:solidFill>
                <a:srgbClr val="7F7F7F"/>
              </a:solidFill>
              <a:latin typeface="Verdana"/>
              <a:ea typeface="Verdana"/>
              <a:cs typeface="Verdana"/>
              <a:sym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6"/>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p>
            <a:pPr marL="266700" lvl="0" indent="-266700" algn="l" rtl="0">
              <a:lnSpc>
                <a:spcPct val="100000"/>
              </a:lnSpc>
              <a:spcBef>
                <a:spcPts val="0"/>
              </a:spcBef>
              <a:spcAft>
                <a:spcPts val="0"/>
              </a:spcAft>
              <a:buSzPts val="2167"/>
              <a:buChar char="▪"/>
            </a:pPr>
            <a:r>
              <a:rPr lang="en-US" sz="2167"/>
              <a:t>Pharmacy prescription process (Exercise 1.6)</a:t>
            </a:r>
            <a:endParaRPr/>
          </a:p>
          <a:p>
            <a:pPr marL="539750" lvl="1" indent="-273050" algn="l" rtl="0">
              <a:lnSpc>
                <a:spcPct val="100000"/>
              </a:lnSpc>
              <a:spcBef>
                <a:spcPts val="600"/>
              </a:spcBef>
              <a:spcAft>
                <a:spcPts val="0"/>
              </a:spcAft>
              <a:buSzPts val="1833"/>
              <a:buChar char="▪"/>
            </a:pPr>
            <a:r>
              <a:rPr lang="en-US" sz="1833"/>
              <a:t>Identify wastes in this process</a:t>
            </a:r>
            <a:endParaRPr/>
          </a:p>
        </p:txBody>
      </p:sp>
      <p:sp>
        <p:nvSpPr>
          <p:cNvPr id="502" name="Google Shape;502;p56"/>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Exercise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2"/>
          <p:cNvSpPr txBox="1">
            <a:spLocks noGrp="1"/>
          </p:cNvSpPr>
          <p:nvPr>
            <p:ph type="title"/>
          </p:nvPr>
        </p:nvSpPr>
        <p:spPr>
          <a:xfrm>
            <a:off x="1143000" y="63500"/>
            <a:ext cx="6858000" cy="9525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Value-added analysis</a:t>
            </a:r>
            <a:endParaRPr>
              <a:latin typeface="Arial"/>
              <a:ea typeface="Arial"/>
              <a:cs typeface="Arial"/>
              <a:sym typeface="Arial"/>
            </a:endParaRPr>
          </a:p>
        </p:txBody>
      </p:sp>
      <p:sp>
        <p:nvSpPr>
          <p:cNvPr id="125" name="Google Shape;125;p12"/>
          <p:cNvSpPr txBox="1">
            <a:spLocks noGrp="1"/>
          </p:cNvSpPr>
          <p:nvPr>
            <p:ph type="body" idx="1"/>
          </p:nvPr>
        </p:nvSpPr>
        <p:spPr>
          <a:xfrm>
            <a:off x="1079500" y="1158782"/>
            <a:ext cx="7048500" cy="3921217"/>
          </a:xfrm>
          <a:prstGeom prst="rect">
            <a:avLst/>
          </a:prstGeom>
          <a:noFill/>
          <a:ln>
            <a:noFill/>
          </a:ln>
        </p:spPr>
        <p:txBody>
          <a:bodyPr spcFirstLastPara="1" wrap="square" lIns="0" tIns="45700" rIns="0" bIns="45700" anchor="t" anchorCtr="0">
            <a:normAutofit/>
          </a:bodyPr>
          <a:lstStyle/>
          <a:p>
            <a:pPr marL="266700" lvl="0" indent="-266700" algn="l" rtl="0">
              <a:lnSpc>
                <a:spcPct val="100000"/>
              </a:lnSpc>
              <a:spcBef>
                <a:spcPts val="0"/>
              </a:spcBef>
              <a:spcAft>
                <a:spcPts val="0"/>
              </a:spcAft>
              <a:buSzPts val="1600"/>
              <a:buChar char="▪"/>
            </a:pPr>
            <a:r>
              <a:rPr lang="en-US">
                <a:latin typeface="Arial"/>
                <a:ea typeface="Arial"/>
                <a:cs typeface="Arial"/>
                <a:sym typeface="Arial"/>
              </a:rPr>
              <a:t>Decorticate the process into steps</a:t>
            </a:r>
            <a:endParaRPr/>
          </a:p>
          <a:p>
            <a:pPr marL="539750" lvl="1" indent="-273050" algn="l" rtl="0">
              <a:lnSpc>
                <a:spcPct val="100000"/>
              </a:lnSpc>
              <a:spcBef>
                <a:spcPts val="600"/>
              </a:spcBef>
              <a:spcAft>
                <a:spcPts val="0"/>
              </a:spcAft>
              <a:buSzPts val="1500"/>
              <a:buChar char="▪"/>
            </a:pPr>
            <a:r>
              <a:rPr lang="en-US">
                <a:latin typeface="Arial"/>
                <a:ea typeface="Arial"/>
                <a:cs typeface="Arial"/>
                <a:sym typeface="Arial"/>
              </a:rPr>
              <a:t>Steps performed before a task</a:t>
            </a:r>
            <a:endParaRPr/>
          </a:p>
          <a:p>
            <a:pPr marL="539750" lvl="1" indent="-273050" algn="l" rtl="0">
              <a:lnSpc>
                <a:spcPct val="100000"/>
              </a:lnSpc>
              <a:spcBef>
                <a:spcPts val="400"/>
              </a:spcBef>
              <a:spcAft>
                <a:spcPts val="0"/>
              </a:spcAft>
              <a:buSzPts val="1500"/>
              <a:buChar char="▪"/>
            </a:pPr>
            <a:r>
              <a:rPr lang="en-US">
                <a:latin typeface="Arial"/>
                <a:ea typeface="Arial"/>
                <a:cs typeface="Arial"/>
                <a:sym typeface="Arial"/>
              </a:rPr>
              <a:t>The task itself, possibly decomposed into smaller steps</a:t>
            </a:r>
            <a:endParaRPr/>
          </a:p>
          <a:p>
            <a:pPr marL="539750" lvl="1" indent="-273050" algn="l" rtl="0">
              <a:lnSpc>
                <a:spcPct val="100000"/>
              </a:lnSpc>
              <a:spcBef>
                <a:spcPts val="400"/>
              </a:spcBef>
              <a:spcAft>
                <a:spcPts val="0"/>
              </a:spcAft>
              <a:buSzPts val="1500"/>
              <a:buChar char="▪"/>
            </a:pPr>
            <a:r>
              <a:rPr lang="en-US">
                <a:latin typeface="Arial"/>
                <a:ea typeface="Arial"/>
                <a:cs typeface="Arial"/>
                <a:sym typeface="Arial"/>
              </a:rPr>
              <a:t>Steps performed after a task, in preparation for the next task</a:t>
            </a:r>
            <a:endParaRPr>
              <a:latin typeface="Arial"/>
              <a:ea typeface="Arial"/>
              <a:cs typeface="Arial"/>
              <a:sym typeface="Arial"/>
            </a:endParaRPr>
          </a:p>
          <a:p>
            <a:pPr marL="266700" lvl="0" indent="-266700" algn="l" rtl="0">
              <a:lnSpc>
                <a:spcPct val="100000"/>
              </a:lnSpc>
              <a:spcBef>
                <a:spcPts val="400"/>
              </a:spcBef>
              <a:spcAft>
                <a:spcPts val="0"/>
              </a:spcAft>
              <a:buSzPts val="1600"/>
              <a:buChar char="▪"/>
            </a:pPr>
            <a:r>
              <a:rPr lang="en-US">
                <a:latin typeface="Arial"/>
                <a:ea typeface="Arial"/>
                <a:cs typeface="Arial"/>
                <a:sym typeface="Arial"/>
              </a:rPr>
              <a:t>Classify each step</a:t>
            </a:r>
            <a:endParaRPr/>
          </a:p>
          <a:p>
            <a:pPr marL="539750" lvl="1" indent="-273050" algn="l" rtl="0">
              <a:lnSpc>
                <a:spcPct val="100000"/>
              </a:lnSpc>
              <a:spcBef>
                <a:spcPts val="600"/>
              </a:spcBef>
              <a:spcAft>
                <a:spcPts val="0"/>
              </a:spcAft>
              <a:buSzPts val="1500"/>
              <a:buChar char="▪"/>
            </a:pPr>
            <a:r>
              <a:rPr lang="en-US">
                <a:latin typeface="Arial"/>
                <a:ea typeface="Arial"/>
                <a:cs typeface="Arial"/>
                <a:sym typeface="Arial"/>
              </a:rPr>
              <a:t>Value-adding (VA)</a:t>
            </a:r>
            <a:endParaRPr/>
          </a:p>
          <a:p>
            <a:pPr marL="539750" lvl="1" indent="-273050" algn="l" rtl="0">
              <a:lnSpc>
                <a:spcPct val="100000"/>
              </a:lnSpc>
              <a:spcBef>
                <a:spcPts val="400"/>
              </a:spcBef>
              <a:spcAft>
                <a:spcPts val="0"/>
              </a:spcAft>
              <a:buSzPts val="1500"/>
              <a:buChar char="▪"/>
            </a:pPr>
            <a:r>
              <a:rPr lang="en-US">
                <a:latin typeface="Arial"/>
                <a:ea typeface="Arial"/>
                <a:cs typeface="Arial"/>
                <a:sym typeface="Arial"/>
              </a:rPr>
              <a:t>Business value-adding (BVA)</a:t>
            </a:r>
            <a:endParaRPr/>
          </a:p>
          <a:p>
            <a:pPr marL="539750" lvl="1" indent="-273050" algn="l" rtl="0">
              <a:lnSpc>
                <a:spcPct val="100000"/>
              </a:lnSpc>
              <a:spcBef>
                <a:spcPts val="400"/>
              </a:spcBef>
              <a:spcAft>
                <a:spcPts val="0"/>
              </a:spcAft>
              <a:buSzPts val="1500"/>
              <a:buChar char="▪"/>
            </a:pPr>
            <a:r>
              <a:rPr lang="en-US">
                <a:latin typeface="Arial"/>
                <a:ea typeface="Arial"/>
                <a:cs typeface="Arial"/>
                <a:sym typeface="Arial"/>
              </a:rPr>
              <a:t>Non-value-adding (NVA)</a:t>
            </a:r>
            <a:endParaRPr>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7"/>
          <p:cNvSpPr txBox="1">
            <a:spLocks noGrp="1"/>
          </p:cNvSpPr>
          <p:nvPr>
            <p:ph type="body" idx="1"/>
          </p:nvPr>
        </p:nvSpPr>
        <p:spPr>
          <a:xfrm>
            <a:off x="462019" y="1344613"/>
            <a:ext cx="7759644" cy="3853905"/>
          </a:xfrm>
          <a:prstGeom prst="rect">
            <a:avLst/>
          </a:prstGeom>
          <a:noFill/>
          <a:ln>
            <a:noFill/>
          </a:ln>
        </p:spPr>
        <p:txBody>
          <a:bodyPr spcFirstLastPara="1" wrap="square" lIns="0" tIns="45700" rIns="0" bIns="45700" anchor="t" anchorCtr="0">
            <a:normAutofit/>
          </a:bodyPr>
          <a:lstStyle/>
          <a:p>
            <a:pPr marL="457200" lvl="0" indent="-457200" algn="l" rtl="0">
              <a:lnSpc>
                <a:spcPct val="100000"/>
              </a:lnSpc>
              <a:spcBef>
                <a:spcPts val="0"/>
              </a:spcBef>
              <a:spcAft>
                <a:spcPts val="0"/>
              </a:spcAft>
              <a:buSzPts val="1600"/>
              <a:buFont typeface="Georgia"/>
              <a:buAutoNum type="arabicPeriod"/>
            </a:pPr>
            <a:r>
              <a:rPr lang="en-US"/>
              <a:t>Segregate value-adding, business value-adding and non-value-adding steps</a:t>
            </a:r>
            <a:endParaRPr/>
          </a:p>
          <a:p>
            <a:pPr marL="457200" lvl="0" indent="-457200" algn="l" rtl="0">
              <a:lnSpc>
                <a:spcPct val="100000"/>
              </a:lnSpc>
              <a:spcBef>
                <a:spcPts val="600"/>
              </a:spcBef>
              <a:spcAft>
                <a:spcPts val="0"/>
              </a:spcAft>
              <a:buSzPts val="1600"/>
              <a:buFont typeface="Georgia"/>
              <a:buAutoNum type="arabicPeriod"/>
            </a:pPr>
            <a:r>
              <a:rPr lang="en-US"/>
              <a:t>Identify waste: move, hold, overdo</a:t>
            </a:r>
            <a:endParaRPr/>
          </a:p>
          <a:p>
            <a:pPr marL="457200" lvl="0" indent="-457200" algn="l" rtl="0">
              <a:lnSpc>
                <a:spcPct val="100000"/>
              </a:lnSpc>
              <a:spcBef>
                <a:spcPts val="600"/>
              </a:spcBef>
              <a:spcAft>
                <a:spcPts val="0"/>
              </a:spcAft>
              <a:buSzPts val="1600"/>
              <a:buFont typeface="Georgia"/>
              <a:buAutoNum type="arabicPeriod"/>
            </a:pPr>
            <a:r>
              <a:rPr lang="en-US"/>
              <a:t>Collect and systematically organize issues, assess their impact, priotirize</a:t>
            </a:r>
            <a:endParaRPr/>
          </a:p>
          <a:p>
            <a:pPr marL="457200" lvl="0" indent="-457200" algn="l" rtl="0">
              <a:lnSpc>
                <a:spcPct val="100000"/>
              </a:lnSpc>
              <a:spcBef>
                <a:spcPts val="600"/>
              </a:spcBef>
              <a:spcAft>
                <a:spcPts val="0"/>
              </a:spcAft>
              <a:buSzPts val="1600"/>
              <a:buFont typeface="Georgia"/>
              <a:buAutoNum type="arabicPeriod"/>
            </a:pPr>
            <a:r>
              <a:rPr lang="en-US"/>
              <a:t>Analyze root causes of issues</a:t>
            </a:r>
            <a:endParaRPr/>
          </a:p>
        </p:txBody>
      </p:sp>
      <p:sp>
        <p:nvSpPr>
          <p:cNvPr id="508" name="Google Shape;508;p57"/>
          <p:cNvSpPr txBox="1">
            <a:spLocks noGrp="1"/>
          </p:cNvSpPr>
          <p:nvPr>
            <p:ph type="sldNum" idx="12"/>
          </p:nvPr>
        </p:nvSpPr>
        <p:spPr>
          <a:xfrm>
            <a:off x="462407" y="5412059"/>
            <a:ext cx="892150" cy="258085"/>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SzPts val="800"/>
              <a:buNone/>
            </a:pPr>
            <a:r>
              <a:rPr lang="en-US"/>
              <a:t>SLIDE </a:t>
            </a:r>
            <a:fld id="{00000000-1234-1234-1234-123412341234}" type="slidenum">
              <a:rPr lang="en-US"/>
              <a:t>50</a:t>
            </a:fld>
            <a:endParaRPr/>
          </a:p>
        </p:txBody>
      </p:sp>
      <p:sp>
        <p:nvSpPr>
          <p:cNvPr id="509" name="Google Shape;509;p57"/>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Recap</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3"/>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p>
            <a:pPr marL="428608" lvl="0" indent="-285739" algn="l" rtl="0">
              <a:lnSpc>
                <a:spcPct val="100000"/>
              </a:lnSpc>
              <a:spcBef>
                <a:spcPts val="0"/>
              </a:spcBef>
              <a:spcAft>
                <a:spcPts val="0"/>
              </a:spcAft>
              <a:buSzPts val="1600"/>
              <a:buChar char="▪"/>
            </a:pPr>
            <a:r>
              <a:rPr lang="en-US">
                <a:latin typeface="Arial"/>
                <a:ea typeface="Arial"/>
                <a:cs typeface="Arial"/>
                <a:sym typeface="Arial"/>
              </a:rPr>
              <a:t>Produces value or satisfaction to the customer.</a:t>
            </a:r>
            <a:endParaRPr/>
          </a:p>
          <a:p>
            <a:pPr marL="428608" lvl="0" indent="-285739" algn="l" rtl="0">
              <a:lnSpc>
                <a:spcPct val="100000"/>
              </a:lnSpc>
              <a:spcBef>
                <a:spcPts val="600"/>
              </a:spcBef>
              <a:spcAft>
                <a:spcPts val="0"/>
              </a:spcAft>
              <a:buSzPts val="1600"/>
              <a:buChar char="▪"/>
            </a:pPr>
            <a:r>
              <a:rPr lang="en-US">
                <a:latin typeface="Arial"/>
                <a:ea typeface="Arial"/>
                <a:cs typeface="Arial"/>
                <a:sym typeface="Arial"/>
              </a:rPr>
              <a:t>Criteria:</a:t>
            </a:r>
            <a:endParaRPr/>
          </a:p>
          <a:p>
            <a:pPr marL="619100" lvl="1" indent="-285739" algn="l" rtl="0">
              <a:lnSpc>
                <a:spcPct val="100000"/>
              </a:lnSpc>
              <a:spcBef>
                <a:spcPts val="600"/>
              </a:spcBef>
              <a:spcAft>
                <a:spcPts val="0"/>
              </a:spcAft>
              <a:buSzPts val="1500"/>
              <a:buChar char="▪"/>
            </a:pPr>
            <a:r>
              <a:rPr lang="en-US">
                <a:latin typeface="Arial"/>
                <a:ea typeface="Arial"/>
                <a:cs typeface="Arial"/>
                <a:sym typeface="Arial"/>
              </a:rPr>
              <a:t>Is the customer willing to pay for this step?</a:t>
            </a:r>
            <a:endParaRPr/>
          </a:p>
          <a:p>
            <a:pPr marL="619100" lvl="1" indent="-285739" algn="l" rtl="0">
              <a:lnSpc>
                <a:spcPct val="100000"/>
              </a:lnSpc>
              <a:spcBef>
                <a:spcPts val="400"/>
              </a:spcBef>
              <a:spcAft>
                <a:spcPts val="0"/>
              </a:spcAft>
              <a:buSzPts val="1500"/>
              <a:buChar char="▪"/>
            </a:pPr>
            <a:r>
              <a:rPr lang="en-US">
                <a:latin typeface="Arial"/>
                <a:ea typeface="Arial"/>
                <a:cs typeface="Arial"/>
                <a:sym typeface="Arial"/>
              </a:rPr>
              <a:t>Would the customer agree that this step is necessary to achieve their goals?</a:t>
            </a:r>
            <a:endParaRPr/>
          </a:p>
          <a:p>
            <a:pPr marL="619100" lvl="1" indent="-285739" algn="l" rtl="0">
              <a:lnSpc>
                <a:spcPct val="100000"/>
              </a:lnSpc>
              <a:spcBef>
                <a:spcPts val="400"/>
              </a:spcBef>
              <a:spcAft>
                <a:spcPts val="0"/>
              </a:spcAft>
              <a:buSzPts val="1500"/>
              <a:buChar char="▪"/>
            </a:pPr>
            <a:r>
              <a:rPr lang="en-US">
                <a:latin typeface="Arial"/>
                <a:ea typeface="Arial"/>
                <a:cs typeface="Arial"/>
                <a:sym typeface="Arial"/>
              </a:rPr>
              <a:t>If the step is removed, would the customer perceive that the end product or service is less valuable?</a:t>
            </a:r>
            <a:endParaRPr/>
          </a:p>
          <a:p>
            <a:pPr marL="428608" lvl="0" indent="-285739" algn="l" rtl="0">
              <a:lnSpc>
                <a:spcPct val="100000"/>
              </a:lnSpc>
              <a:spcBef>
                <a:spcPts val="400"/>
              </a:spcBef>
              <a:spcAft>
                <a:spcPts val="0"/>
              </a:spcAft>
              <a:buSzPts val="1600"/>
              <a:buChar char="▪"/>
            </a:pPr>
            <a:r>
              <a:rPr lang="en-US">
                <a:latin typeface="Arial"/>
                <a:ea typeface="Arial"/>
                <a:cs typeface="Arial"/>
                <a:sym typeface="Arial"/>
              </a:rPr>
              <a:t>Examples:</a:t>
            </a:r>
            <a:endParaRPr/>
          </a:p>
          <a:p>
            <a:pPr marL="619100" lvl="1" indent="-285739" algn="l" rtl="0">
              <a:lnSpc>
                <a:spcPct val="100000"/>
              </a:lnSpc>
              <a:spcBef>
                <a:spcPts val="600"/>
              </a:spcBef>
              <a:spcAft>
                <a:spcPts val="0"/>
              </a:spcAft>
              <a:buSzPts val="1500"/>
              <a:buChar char="▪"/>
            </a:pPr>
            <a:r>
              <a:rPr lang="en-US">
                <a:latin typeface="Arial"/>
                <a:ea typeface="Arial"/>
                <a:cs typeface="Arial"/>
                <a:sym typeface="Arial"/>
              </a:rPr>
              <a:t>Order-to-cash process: Confirm delivery date, Deliver products </a:t>
            </a:r>
            <a:endParaRPr/>
          </a:p>
          <a:p>
            <a:pPr marL="619100" lvl="1" indent="-285739" algn="l" rtl="0">
              <a:lnSpc>
                <a:spcPct val="100000"/>
              </a:lnSpc>
              <a:spcBef>
                <a:spcPts val="400"/>
              </a:spcBef>
              <a:spcAft>
                <a:spcPts val="0"/>
              </a:spcAft>
              <a:buSzPts val="1500"/>
              <a:buChar char="▪"/>
            </a:pPr>
            <a:r>
              <a:rPr lang="en-US">
                <a:latin typeface="Arial"/>
                <a:ea typeface="Arial"/>
                <a:cs typeface="Arial"/>
                <a:sym typeface="Arial"/>
              </a:rPr>
              <a:t>University admission process: Assess application, Notify admission outcome</a:t>
            </a:r>
            <a:endParaRPr>
              <a:latin typeface="Arial"/>
              <a:ea typeface="Arial"/>
              <a:cs typeface="Arial"/>
              <a:sym typeface="Arial"/>
            </a:endParaRPr>
          </a:p>
        </p:txBody>
      </p:sp>
      <p:sp>
        <p:nvSpPr>
          <p:cNvPr id="132" name="Google Shape;132;p13"/>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Value-adding activities</a:t>
            </a:r>
            <a:endParaRPr/>
          </a:p>
        </p:txBody>
      </p:sp>
      <p:sp>
        <p:nvSpPr>
          <p:cNvPr id="133" name="Google Shape;133;p1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6</a:t>
            </a:fld>
            <a:endParaRPr sz="1800">
              <a:solidFill>
                <a:srgbClr val="7F7F7F"/>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4"/>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p>
            <a:pPr marL="428608" lvl="0" indent="-285739" algn="l" rtl="0">
              <a:lnSpc>
                <a:spcPct val="100000"/>
              </a:lnSpc>
              <a:spcBef>
                <a:spcPts val="0"/>
              </a:spcBef>
              <a:spcAft>
                <a:spcPts val="0"/>
              </a:spcAft>
              <a:buSzPts val="1600"/>
              <a:buChar char="▪"/>
            </a:pPr>
            <a:r>
              <a:rPr lang="en-US">
                <a:latin typeface="Arial"/>
                <a:ea typeface="Arial"/>
                <a:cs typeface="Arial"/>
                <a:sym typeface="Arial"/>
              </a:rPr>
              <a:t>Necessary or useful for the business to operate.</a:t>
            </a:r>
            <a:endParaRPr>
              <a:latin typeface="Arial"/>
              <a:ea typeface="Arial"/>
              <a:cs typeface="Arial"/>
              <a:sym typeface="Arial"/>
            </a:endParaRPr>
          </a:p>
          <a:p>
            <a:pPr marL="428608" lvl="0" indent="-285739" algn="l" rtl="0">
              <a:lnSpc>
                <a:spcPct val="100000"/>
              </a:lnSpc>
              <a:spcBef>
                <a:spcPts val="600"/>
              </a:spcBef>
              <a:spcAft>
                <a:spcPts val="0"/>
              </a:spcAft>
              <a:buSzPts val="1600"/>
              <a:buChar char="▪"/>
            </a:pPr>
            <a:r>
              <a:rPr lang="en-US">
                <a:latin typeface="Arial"/>
                <a:ea typeface="Arial"/>
                <a:cs typeface="Arial"/>
                <a:sym typeface="Arial"/>
              </a:rPr>
              <a:t>Criteria</a:t>
            </a:r>
            <a:endParaRPr/>
          </a:p>
          <a:p>
            <a:pPr marL="619100" lvl="1" indent="-285739" algn="l" rtl="0">
              <a:lnSpc>
                <a:spcPct val="100000"/>
              </a:lnSpc>
              <a:spcBef>
                <a:spcPts val="600"/>
              </a:spcBef>
              <a:spcAft>
                <a:spcPts val="0"/>
              </a:spcAft>
              <a:buSzPts val="1500"/>
              <a:buChar char="▪"/>
            </a:pPr>
            <a:r>
              <a:rPr lang="en-US">
                <a:latin typeface="Arial"/>
                <a:ea typeface="Arial"/>
                <a:cs typeface="Arial"/>
                <a:sym typeface="Arial"/>
              </a:rPr>
              <a:t>Is this step required in order to collect revenue, to improve or grow the business?</a:t>
            </a:r>
            <a:endParaRPr/>
          </a:p>
          <a:p>
            <a:pPr marL="619100" lvl="1" indent="-285739" algn="l" rtl="0">
              <a:lnSpc>
                <a:spcPct val="100000"/>
              </a:lnSpc>
              <a:spcBef>
                <a:spcPts val="400"/>
              </a:spcBef>
              <a:spcAft>
                <a:spcPts val="0"/>
              </a:spcAft>
              <a:buSzPts val="1500"/>
              <a:buChar char="▪"/>
            </a:pPr>
            <a:r>
              <a:rPr lang="en-US">
                <a:latin typeface="Arial"/>
                <a:ea typeface="Arial"/>
                <a:cs typeface="Arial"/>
                <a:sym typeface="Arial"/>
              </a:rPr>
              <a:t>Would the business (potentially) suffer in the long-term if this step was removed? Does it reduce risk of business losses?</a:t>
            </a:r>
            <a:endParaRPr/>
          </a:p>
          <a:p>
            <a:pPr marL="619100" lvl="1" indent="-285739" algn="l" rtl="0">
              <a:lnSpc>
                <a:spcPct val="100000"/>
              </a:lnSpc>
              <a:spcBef>
                <a:spcPts val="400"/>
              </a:spcBef>
              <a:spcAft>
                <a:spcPts val="0"/>
              </a:spcAft>
              <a:buSzPts val="1500"/>
              <a:buChar char="▪"/>
            </a:pPr>
            <a:r>
              <a:rPr lang="en-US">
                <a:latin typeface="Arial"/>
                <a:ea typeface="Arial"/>
                <a:cs typeface="Arial"/>
                <a:sym typeface="Arial"/>
              </a:rPr>
              <a:t>Is this step required in order to comply with regulatory requirements?</a:t>
            </a:r>
            <a:endParaRPr/>
          </a:p>
          <a:p>
            <a:pPr marL="428608" lvl="0" indent="-285739" algn="l" rtl="0">
              <a:lnSpc>
                <a:spcPct val="100000"/>
              </a:lnSpc>
              <a:spcBef>
                <a:spcPts val="400"/>
              </a:spcBef>
              <a:spcAft>
                <a:spcPts val="0"/>
              </a:spcAft>
              <a:buSzPts val="1600"/>
              <a:buChar char="▪"/>
            </a:pPr>
            <a:r>
              <a:rPr lang="en-US">
                <a:latin typeface="Arial"/>
                <a:ea typeface="Arial"/>
                <a:cs typeface="Arial"/>
                <a:sym typeface="Arial"/>
              </a:rPr>
              <a:t>Example</a:t>
            </a:r>
            <a:endParaRPr/>
          </a:p>
          <a:p>
            <a:pPr marL="619100" lvl="1" indent="-285739" algn="l" rtl="0">
              <a:lnSpc>
                <a:spcPct val="100000"/>
              </a:lnSpc>
              <a:spcBef>
                <a:spcPts val="600"/>
              </a:spcBef>
              <a:spcAft>
                <a:spcPts val="0"/>
              </a:spcAft>
              <a:buSzPts val="1500"/>
              <a:buChar char="▪"/>
            </a:pPr>
            <a:r>
              <a:rPr lang="en-US">
                <a:latin typeface="Arial"/>
                <a:ea typeface="Arial"/>
                <a:cs typeface="Arial"/>
                <a:sym typeface="Arial"/>
              </a:rPr>
              <a:t>Order-to-cash process: </a:t>
            </a:r>
            <a:r>
              <a:rPr lang="en-US" u="sng">
                <a:latin typeface="Arial"/>
                <a:ea typeface="Arial"/>
                <a:cs typeface="Arial"/>
                <a:sym typeface="Arial"/>
              </a:rPr>
              <a:t>Check</a:t>
            </a:r>
            <a:r>
              <a:rPr lang="en-US">
                <a:latin typeface="Arial"/>
                <a:ea typeface="Arial"/>
                <a:cs typeface="Arial"/>
                <a:sym typeface="Arial"/>
              </a:rPr>
              <a:t> purchase order, </a:t>
            </a:r>
            <a:r>
              <a:rPr lang="en-US" u="sng">
                <a:latin typeface="Arial"/>
                <a:ea typeface="Arial"/>
                <a:cs typeface="Arial"/>
                <a:sym typeface="Arial"/>
              </a:rPr>
              <a:t>Check</a:t>
            </a:r>
            <a:r>
              <a:rPr lang="en-US">
                <a:latin typeface="Arial"/>
                <a:ea typeface="Arial"/>
                <a:cs typeface="Arial"/>
                <a:sym typeface="Arial"/>
              </a:rPr>
              <a:t> customer’s credit worthiness, Issue invoice, Collect payment, Collect customer feedback</a:t>
            </a:r>
            <a:endParaRPr/>
          </a:p>
          <a:p>
            <a:pPr marL="619100" lvl="1" indent="-285739" algn="l" rtl="0">
              <a:lnSpc>
                <a:spcPct val="100000"/>
              </a:lnSpc>
              <a:spcBef>
                <a:spcPts val="400"/>
              </a:spcBef>
              <a:spcAft>
                <a:spcPts val="0"/>
              </a:spcAft>
              <a:buSzPts val="1500"/>
              <a:buChar char="▪"/>
            </a:pPr>
            <a:r>
              <a:rPr lang="en-US">
                <a:latin typeface="Arial"/>
                <a:ea typeface="Arial"/>
                <a:cs typeface="Arial"/>
                <a:sym typeface="Arial"/>
              </a:rPr>
              <a:t>University admission process: </a:t>
            </a:r>
            <a:r>
              <a:rPr lang="en-US" u="sng">
                <a:latin typeface="Arial"/>
                <a:ea typeface="Arial"/>
                <a:cs typeface="Arial"/>
                <a:sym typeface="Arial"/>
              </a:rPr>
              <a:t>Verify</a:t>
            </a:r>
            <a:r>
              <a:rPr lang="en-US">
                <a:latin typeface="Arial"/>
                <a:ea typeface="Arial"/>
                <a:cs typeface="Arial"/>
                <a:sym typeface="Arial"/>
              </a:rPr>
              <a:t> completeness of application, </a:t>
            </a:r>
            <a:r>
              <a:rPr lang="en-US" u="sng">
                <a:latin typeface="Arial"/>
                <a:ea typeface="Arial"/>
                <a:cs typeface="Arial"/>
                <a:sym typeface="Arial"/>
              </a:rPr>
              <a:t>Check</a:t>
            </a:r>
            <a:r>
              <a:rPr lang="en-US">
                <a:latin typeface="Arial"/>
                <a:ea typeface="Arial"/>
                <a:cs typeface="Arial"/>
                <a:sym typeface="Arial"/>
              </a:rPr>
              <a:t> validity of degrees, </a:t>
            </a:r>
            <a:r>
              <a:rPr lang="en-US" u="sng">
                <a:latin typeface="Arial"/>
                <a:ea typeface="Arial"/>
                <a:cs typeface="Arial"/>
                <a:sym typeface="Arial"/>
              </a:rPr>
              <a:t>Check</a:t>
            </a:r>
            <a:r>
              <a:rPr lang="en-US">
                <a:latin typeface="Arial"/>
                <a:ea typeface="Arial"/>
                <a:cs typeface="Arial"/>
                <a:sym typeface="Arial"/>
              </a:rPr>
              <a:t> validity of language test results</a:t>
            </a:r>
            <a:endParaRPr>
              <a:latin typeface="Arial"/>
              <a:ea typeface="Arial"/>
              <a:cs typeface="Arial"/>
              <a:sym typeface="Arial"/>
            </a:endParaRPr>
          </a:p>
        </p:txBody>
      </p:sp>
      <p:sp>
        <p:nvSpPr>
          <p:cNvPr id="140" name="Google Shape;140;p14"/>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Business value-adding activities</a:t>
            </a:r>
            <a:endParaRPr/>
          </a:p>
        </p:txBody>
      </p:sp>
      <p:sp>
        <p:nvSpPr>
          <p:cNvPr id="141" name="Google Shape;141;p1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7</a:t>
            </a:fld>
            <a:endParaRPr sz="1800">
              <a:solidFill>
                <a:srgbClr val="7F7F7F"/>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body" idx="1"/>
          </p:nvPr>
        </p:nvSpPr>
        <p:spPr>
          <a:xfrm>
            <a:off x="457200" y="1344613"/>
            <a:ext cx="7764463" cy="3859212"/>
          </a:xfrm>
          <a:prstGeom prst="rect">
            <a:avLst/>
          </a:prstGeom>
          <a:noFill/>
          <a:ln>
            <a:noFill/>
          </a:ln>
        </p:spPr>
        <p:txBody>
          <a:bodyPr spcFirstLastPara="1" wrap="square" lIns="0" tIns="45700" rIns="0" bIns="45700" anchor="t" anchorCtr="0">
            <a:normAutofit/>
          </a:bodyPr>
          <a:lstStyle/>
          <a:p>
            <a:pPr marL="428608" lvl="0" indent="-285739" algn="l" rtl="0">
              <a:lnSpc>
                <a:spcPct val="100000"/>
              </a:lnSpc>
              <a:spcBef>
                <a:spcPts val="0"/>
              </a:spcBef>
              <a:spcAft>
                <a:spcPts val="0"/>
              </a:spcAft>
              <a:buSzPts val="1600"/>
              <a:buChar char="▪"/>
            </a:pPr>
            <a:r>
              <a:rPr lang="en-US">
                <a:latin typeface="Arial"/>
                <a:ea typeface="Arial"/>
                <a:cs typeface="Arial"/>
                <a:sym typeface="Arial"/>
              </a:rPr>
              <a:t>Everything else besides VA and BVA</a:t>
            </a:r>
            <a:endParaRPr/>
          </a:p>
          <a:p>
            <a:pPr marL="428608" lvl="0" indent="-285739" algn="l" rtl="0">
              <a:lnSpc>
                <a:spcPct val="100000"/>
              </a:lnSpc>
              <a:spcBef>
                <a:spcPts val="600"/>
              </a:spcBef>
              <a:spcAft>
                <a:spcPts val="0"/>
              </a:spcAft>
              <a:buSzPts val="1600"/>
              <a:buChar char="▪"/>
            </a:pPr>
            <a:r>
              <a:rPr lang="en-US">
                <a:latin typeface="Arial"/>
                <a:ea typeface="Arial"/>
                <a:cs typeface="Arial"/>
                <a:sym typeface="Arial"/>
              </a:rPr>
              <a:t>Incudes:</a:t>
            </a:r>
            <a:endParaRPr/>
          </a:p>
          <a:p>
            <a:pPr marL="619100" lvl="1" indent="-285739" algn="l" rtl="0">
              <a:lnSpc>
                <a:spcPct val="100000"/>
              </a:lnSpc>
              <a:spcBef>
                <a:spcPts val="600"/>
              </a:spcBef>
              <a:spcAft>
                <a:spcPts val="0"/>
              </a:spcAft>
              <a:buSzPts val="1500"/>
              <a:buChar char="▪"/>
            </a:pPr>
            <a:r>
              <a:rPr lang="en-US">
                <a:latin typeface="Arial"/>
                <a:ea typeface="Arial"/>
                <a:cs typeface="Arial"/>
                <a:sym typeface="Arial"/>
              </a:rPr>
              <a:t>Handovers, context switches</a:t>
            </a:r>
            <a:endParaRPr/>
          </a:p>
          <a:p>
            <a:pPr marL="619100" lvl="1" indent="-285739" algn="l" rtl="0">
              <a:lnSpc>
                <a:spcPct val="100000"/>
              </a:lnSpc>
              <a:spcBef>
                <a:spcPts val="400"/>
              </a:spcBef>
              <a:spcAft>
                <a:spcPts val="0"/>
              </a:spcAft>
              <a:buSzPts val="1500"/>
              <a:buChar char="▪"/>
            </a:pPr>
            <a:r>
              <a:rPr lang="en-US">
                <a:latin typeface="Arial"/>
                <a:ea typeface="Arial"/>
                <a:cs typeface="Arial"/>
                <a:sym typeface="Arial"/>
              </a:rPr>
              <a:t>Waiting times, delays</a:t>
            </a:r>
            <a:endParaRPr/>
          </a:p>
          <a:p>
            <a:pPr marL="619100" lvl="1" indent="-285739" algn="l" rtl="0">
              <a:lnSpc>
                <a:spcPct val="100000"/>
              </a:lnSpc>
              <a:spcBef>
                <a:spcPts val="400"/>
              </a:spcBef>
              <a:spcAft>
                <a:spcPts val="0"/>
              </a:spcAft>
              <a:buSzPts val="1500"/>
              <a:buChar char="▪"/>
            </a:pPr>
            <a:r>
              <a:rPr lang="en-US">
                <a:latin typeface="Arial"/>
                <a:ea typeface="Arial"/>
                <a:cs typeface="Arial"/>
                <a:sym typeface="Arial"/>
              </a:rPr>
              <a:t>Rework or defect correction</a:t>
            </a:r>
            <a:endParaRPr>
              <a:latin typeface="Arial"/>
              <a:ea typeface="Arial"/>
              <a:cs typeface="Arial"/>
              <a:sym typeface="Arial"/>
            </a:endParaRPr>
          </a:p>
          <a:p>
            <a:pPr marL="428608" lvl="0" indent="-285739" algn="l" rtl="0">
              <a:lnSpc>
                <a:spcPct val="100000"/>
              </a:lnSpc>
              <a:spcBef>
                <a:spcPts val="400"/>
              </a:spcBef>
              <a:spcAft>
                <a:spcPts val="0"/>
              </a:spcAft>
              <a:buSzPts val="1600"/>
              <a:buChar char="▪"/>
            </a:pPr>
            <a:r>
              <a:rPr lang="en-US">
                <a:latin typeface="Arial"/>
                <a:ea typeface="Arial"/>
                <a:cs typeface="Arial"/>
                <a:sym typeface="Arial"/>
              </a:rPr>
              <a:t>Examples</a:t>
            </a:r>
            <a:endParaRPr/>
          </a:p>
          <a:p>
            <a:pPr marL="619100" lvl="1" indent="-285739" algn="l" rtl="0">
              <a:lnSpc>
                <a:spcPct val="100000"/>
              </a:lnSpc>
              <a:spcBef>
                <a:spcPts val="600"/>
              </a:spcBef>
              <a:spcAft>
                <a:spcPts val="0"/>
              </a:spcAft>
              <a:buSzPts val="1500"/>
              <a:buChar char="▪"/>
            </a:pPr>
            <a:r>
              <a:rPr lang="en-US">
                <a:latin typeface="Arial"/>
                <a:ea typeface="Arial"/>
                <a:cs typeface="Arial"/>
                <a:sym typeface="Arial"/>
              </a:rPr>
              <a:t>Order-to-cash: </a:t>
            </a:r>
            <a:r>
              <a:rPr lang="en-US" u="sng">
                <a:latin typeface="Arial"/>
                <a:ea typeface="Arial"/>
                <a:cs typeface="Arial"/>
                <a:sym typeface="Arial"/>
              </a:rPr>
              <a:t>Forward</a:t>
            </a:r>
            <a:r>
              <a:rPr lang="en-US">
                <a:latin typeface="Arial"/>
                <a:ea typeface="Arial"/>
                <a:cs typeface="Arial"/>
                <a:sym typeface="Arial"/>
              </a:rPr>
              <a:t> PO to warehouse, </a:t>
            </a:r>
            <a:r>
              <a:rPr lang="en-US" u="sng">
                <a:latin typeface="Arial"/>
                <a:ea typeface="Arial"/>
                <a:cs typeface="Arial"/>
                <a:sym typeface="Arial"/>
              </a:rPr>
              <a:t>Re-send</a:t>
            </a:r>
            <a:r>
              <a:rPr lang="en-US">
                <a:latin typeface="Arial"/>
                <a:ea typeface="Arial"/>
                <a:cs typeface="Arial"/>
                <a:sym typeface="Arial"/>
              </a:rPr>
              <a:t> confirmation, </a:t>
            </a:r>
            <a:r>
              <a:rPr lang="en-US" u="sng">
                <a:latin typeface="Arial"/>
                <a:ea typeface="Arial"/>
                <a:cs typeface="Arial"/>
                <a:sym typeface="Arial"/>
              </a:rPr>
              <a:t>Receive</a:t>
            </a:r>
            <a:r>
              <a:rPr lang="en-US">
                <a:latin typeface="Arial"/>
                <a:ea typeface="Arial"/>
                <a:cs typeface="Arial"/>
                <a:sym typeface="Arial"/>
              </a:rPr>
              <a:t> rejected products</a:t>
            </a:r>
            <a:endParaRPr/>
          </a:p>
          <a:p>
            <a:pPr marL="619100" lvl="1" indent="-285739" algn="l" rtl="0">
              <a:lnSpc>
                <a:spcPct val="100000"/>
              </a:lnSpc>
              <a:spcBef>
                <a:spcPts val="400"/>
              </a:spcBef>
              <a:spcAft>
                <a:spcPts val="0"/>
              </a:spcAft>
              <a:buSzPts val="1500"/>
              <a:buChar char="▪"/>
            </a:pPr>
            <a:r>
              <a:rPr lang="en-US">
                <a:latin typeface="Arial"/>
                <a:ea typeface="Arial"/>
                <a:cs typeface="Arial"/>
                <a:sym typeface="Arial"/>
              </a:rPr>
              <a:t>University admission: </a:t>
            </a:r>
            <a:r>
              <a:rPr lang="en-US" u="sng">
                <a:latin typeface="Arial"/>
                <a:ea typeface="Arial"/>
                <a:cs typeface="Arial"/>
                <a:sym typeface="Arial"/>
              </a:rPr>
              <a:t>Forward</a:t>
            </a:r>
            <a:r>
              <a:rPr lang="en-US">
                <a:latin typeface="Arial"/>
                <a:ea typeface="Arial"/>
                <a:cs typeface="Arial"/>
                <a:sym typeface="Arial"/>
              </a:rPr>
              <a:t> applications to committee, </a:t>
            </a:r>
            <a:r>
              <a:rPr lang="en-US" u="sng">
                <a:latin typeface="Arial"/>
                <a:ea typeface="Arial"/>
                <a:cs typeface="Arial"/>
                <a:sym typeface="Arial"/>
              </a:rPr>
              <a:t>Receive</a:t>
            </a:r>
            <a:r>
              <a:rPr lang="en-US">
                <a:latin typeface="Arial"/>
                <a:ea typeface="Arial"/>
                <a:cs typeface="Arial"/>
                <a:sym typeface="Arial"/>
              </a:rPr>
              <a:t> admission results from committee</a:t>
            </a:r>
            <a:endParaRPr/>
          </a:p>
          <a:p>
            <a:pPr marL="619100" lvl="1" indent="-190489" algn="l" rtl="0">
              <a:lnSpc>
                <a:spcPct val="100000"/>
              </a:lnSpc>
              <a:spcBef>
                <a:spcPts val="400"/>
              </a:spcBef>
              <a:spcAft>
                <a:spcPts val="0"/>
              </a:spcAft>
              <a:buSzPts val="1500"/>
              <a:buNone/>
            </a:pPr>
            <a:endParaRPr>
              <a:latin typeface="Arial"/>
              <a:ea typeface="Arial"/>
              <a:cs typeface="Arial"/>
              <a:sym typeface="Arial"/>
            </a:endParaRPr>
          </a:p>
        </p:txBody>
      </p:sp>
      <p:sp>
        <p:nvSpPr>
          <p:cNvPr id="148" name="Google Shape;148;p15"/>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t>Non-value-adding activities</a:t>
            </a:r>
            <a:endParaRPr/>
          </a:p>
        </p:txBody>
      </p:sp>
      <p:sp>
        <p:nvSpPr>
          <p:cNvPr id="149" name="Google Shape;149;p1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fld id="{00000000-1234-1234-1234-123412341234}" type="slidenum">
              <a:rPr lang="en-US" sz="1800">
                <a:solidFill>
                  <a:srgbClr val="7F7F7F"/>
                </a:solidFill>
                <a:latin typeface="Verdana"/>
                <a:ea typeface="Verdana"/>
                <a:cs typeface="Verdana"/>
                <a:sym typeface="Verdana"/>
              </a:rPr>
              <a:t>8</a:t>
            </a:fld>
            <a:endParaRPr sz="1800">
              <a:solidFill>
                <a:srgbClr val="7F7F7F"/>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462408" y="139700"/>
            <a:ext cx="6840000" cy="903822"/>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dk1"/>
              </a:buClr>
              <a:buSzPts val="2400"/>
              <a:buFont typeface="Arial"/>
              <a:buNone/>
            </a:pPr>
            <a:r>
              <a:rPr lang="en-US">
                <a:latin typeface="Arial"/>
                <a:ea typeface="Arial"/>
                <a:cs typeface="Arial"/>
                <a:sym typeface="Arial"/>
              </a:rPr>
              <a:t>Extract of Equipment Rental Process</a:t>
            </a:r>
            <a:endParaRPr>
              <a:latin typeface="Arial"/>
              <a:ea typeface="Arial"/>
              <a:cs typeface="Arial"/>
              <a:sym typeface="Arial"/>
            </a:endParaRPr>
          </a:p>
        </p:txBody>
      </p:sp>
      <p:pic>
        <p:nvPicPr>
          <p:cNvPr id="156" name="Google Shape;156;p16" descr="ch1_PlantHireInitialFragment.png"/>
          <p:cNvPicPr preferRelativeResize="0"/>
          <p:nvPr/>
        </p:nvPicPr>
        <p:blipFill rotWithShape="1">
          <a:blip r:embed="rId3">
            <a:alphaModFix/>
          </a:blip>
          <a:srcRect/>
          <a:stretch/>
        </p:blipFill>
        <p:spPr>
          <a:xfrm>
            <a:off x="892650" y="1097533"/>
            <a:ext cx="7056058" cy="4312035"/>
          </a:xfrm>
          <a:prstGeom prst="rect">
            <a:avLst/>
          </a:prstGeom>
          <a:noFill/>
          <a:ln>
            <a:noFill/>
          </a:ln>
        </p:spPr>
      </p:pic>
      <p:sp>
        <p:nvSpPr>
          <p:cNvPr id="157" name="Google Shape;157;p16"/>
          <p:cNvSpPr txBox="1"/>
          <p:nvPr/>
        </p:nvSpPr>
        <p:spPr>
          <a:xfrm>
            <a:off x="3636235" y="1293592"/>
            <a:ext cx="2299396" cy="707694"/>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Fill request (VA)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Send request to clerk (NVA)</a:t>
            </a:r>
            <a:endParaRPr sz="1400" b="0" i="0" u="none" strike="noStrike" cap="none">
              <a:solidFill>
                <a:srgbClr val="000000"/>
              </a:solidFill>
              <a:latin typeface="Arial"/>
              <a:ea typeface="Arial"/>
              <a:cs typeface="Arial"/>
              <a:sym typeface="Arial"/>
            </a:endParaRPr>
          </a:p>
        </p:txBody>
      </p:sp>
      <p:sp>
        <p:nvSpPr>
          <p:cNvPr id="158" name="Google Shape;158;p16"/>
          <p:cNvSpPr txBox="1"/>
          <p:nvPr/>
        </p:nvSpPr>
        <p:spPr>
          <a:xfrm>
            <a:off x="1297654" y="3919978"/>
            <a:ext cx="3344568" cy="707694"/>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Open and read request (NVA)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Select suitable equipment (VA) – 1</a:t>
            </a:r>
            <a:r>
              <a:rPr lang="en-US" sz="1333" b="0" i="0" u="none" strike="noStrike" cap="none" baseline="30000">
                <a:solidFill>
                  <a:schemeClr val="dk1"/>
                </a:solidFill>
                <a:latin typeface="Verdana"/>
                <a:ea typeface="Verdana"/>
                <a:cs typeface="Verdana"/>
                <a:sym typeface="Verdana"/>
              </a:rPr>
              <a:t>st</a:t>
            </a:r>
            <a:r>
              <a:rPr lang="en-US" sz="1333" b="0" i="0" u="none" strike="noStrike" cap="none">
                <a:solidFill>
                  <a:schemeClr val="dk1"/>
                </a:solidFill>
                <a:latin typeface="Verdana"/>
                <a:ea typeface="Verdana"/>
                <a:cs typeface="Verdana"/>
                <a:sym typeface="Verdana"/>
              </a:rPr>
              <a:t> time</a:t>
            </a:r>
            <a:endParaRPr sz="1400" b="0" i="0" u="none" strike="noStrike" cap="none">
              <a:solidFill>
                <a:srgbClr val="000000"/>
              </a:solidFill>
              <a:latin typeface="Arial"/>
              <a:ea typeface="Arial"/>
              <a:cs typeface="Arial"/>
              <a:sym typeface="Arial"/>
            </a:endParaRPr>
          </a:p>
        </p:txBody>
      </p:sp>
      <p:sp>
        <p:nvSpPr>
          <p:cNvPr id="159" name="Google Shape;159;p16"/>
          <p:cNvSpPr txBox="1"/>
          <p:nvPr/>
        </p:nvSpPr>
        <p:spPr>
          <a:xfrm>
            <a:off x="3946146" y="2531251"/>
            <a:ext cx="3674834" cy="1117935"/>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Check equipment availability (VA) – 1</a:t>
            </a:r>
            <a:r>
              <a:rPr lang="en-US" sz="1333" b="0" i="0" u="none" strike="noStrike" cap="none" baseline="30000">
                <a:solidFill>
                  <a:schemeClr val="dk1"/>
                </a:solidFill>
                <a:latin typeface="Verdana"/>
                <a:ea typeface="Verdana"/>
                <a:cs typeface="Verdana"/>
                <a:sym typeface="Verdana"/>
              </a:rPr>
              <a:t>st</a:t>
            </a:r>
            <a:r>
              <a:rPr lang="en-US" sz="1333" b="0" i="0" u="none" strike="noStrike" cap="none">
                <a:solidFill>
                  <a:schemeClr val="dk1"/>
                </a:solidFill>
                <a:latin typeface="Verdana"/>
                <a:ea typeface="Verdana"/>
                <a:cs typeface="Verdana"/>
                <a:sym typeface="Verdana"/>
              </a:rPr>
              <a:t> time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Record recommended equipment (BVA)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Forward request to works engineer (NVA)</a:t>
            </a:r>
            <a:endParaRPr sz="1400" b="0" i="0" u="none" strike="noStrike" cap="none">
              <a:solidFill>
                <a:srgbClr val="000000"/>
              </a:solidFill>
              <a:latin typeface="Arial"/>
              <a:ea typeface="Arial"/>
              <a:cs typeface="Arial"/>
              <a:sym typeface="Arial"/>
            </a:endParaRPr>
          </a:p>
        </p:txBody>
      </p:sp>
      <p:sp>
        <p:nvSpPr>
          <p:cNvPr id="160" name="Google Shape;160;p16"/>
          <p:cNvSpPr txBox="1"/>
          <p:nvPr/>
        </p:nvSpPr>
        <p:spPr>
          <a:xfrm>
            <a:off x="1049425" y="4905467"/>
            <a:ext cx="3672516" cy="707694"/>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Open and examine request (BVA)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Communicate issues (BVA)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Forward request back to clerk (NVA)</a:t>
            </a:r>
            <a:endParaRPr sz="1400" b="0" i="0" u="none" strike="noStrike" cap="none">
              <a:solidFill>
                <a:srgbClr val="000000"/>
              </a:solidFill>
              <a:latin typeface="Arial"/>
              <a:ea typeface="Arial"/>
              <a:cs typeface="Arial"/>
              <a:sym typeface="Arial"/>
            </a:endParaRPr>
          </a:p>
        </p:txBody>
      </p:sp>
      <p:sp>
        <p:nvSpPr>
          <p:cNvPr id="161" name="Google Shape;161;p16"/>
          <p:cNvSpPr txBox="1"/>
          <p:nvPr/>
        </p:nvSpPr>
        <p:spPr>
          <a:xfrm>
            <a:off x="5435526" y="3908740"/>
            <a:ext cx="2250779" cy="707694"/>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Produce PO (BVA)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Verdana"/>
                <a:ea typeface="Verdana"/>
                <a:cs typeface="Verdana"/>
                <a:sym typeface="Verdana"/>
              </a:rPr>
              <a:t>Submit PO to supplier (VA)</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U 16:10">
  <a:themeElements>
    <a:clrScheme name="WU">
      <a:dk1>
        <a:srgbClr val="000000"/>
      </a:dk1>
      <a:lt1>
        <a:srgbClr val="FFFFFF"/>
      </a:lt1>
      <a:dk2>
        <a:srgbClr val="002350"/>
      </a:dk2>
      <a:lt2>
        <a:srgbClr val="E5F5FA"/>
      </a:lt2>
      <a:accent1>
        <a:srgbClr val="0096D3"/>
      </a:accent1>
      <a:accent2>
        <a:srgbClr val="002350"/>
      </a:accent2>
      <a:accent3>
        <a:srgbClr val="4B2582"/>
      </a:accent3>
      <a:accent4>
        <a:srgbClr val="457AA0"/>
      </a:accent4>
      <a:accent5>
        <a:srgbClr val="A592C0"/>
      </a:accent5>
      <a:accent6>
        <a:srgbClr val="80CFE9"/>
      </a:accent6>
      <a:hlink>
        <a:srgbClr val="405A7C"/>
      </a:hlink>
      <a:folHlink>
        <a:srgbClr val="0082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2704</Words>
  <Application>Microsoft Office PowerPoint</Application>
  <PresentationFormat>On-screen Show (16:10)</PresentationFormat>
  <Paragraphs>394</Paragraphs>
  <Slides>50</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Georgia</vt:lpstr>
      <vt:lpstr>Arial</vt:lpstr>
      <vt:lpstr>Verdana</vt:lpstr>
      <vt:lpstr>Noto Sans Symbols</vt:lpstr>
      <vt:lpstr>Times New Roman</vt:lpstr>
      <vt:lpstr>Garamond</vt:lpstr>
      <vt:lpstr>WU 16:10</vt:lpstr>
      <vt:lpstr>Chapter 6: Qualitative Process Analysis</vt:lpstr>
      <vt:lpstr>Process Analysis in the BPM Lifecycle</vt:lpstr>
      <vt:lpstr>Qualitative Process Analysis: Overview</vt:lpstr>
      <vt:lpstr>Chapter 6: Qualitative Process Analysis</vt:lpstr>
      <vt:lpstr>Value-added analysis</vt:lpstr>
      <vt:lpstr>Value-adding activities</vt:lpstr>
      <vt:lpstr>Business value-adding activities</vt:lpstr>
      <vt:lpstr>Non-value-adding activities</vt:lpstr>
      <vt:lpstr>Extract of Equipment Rental Process</vt:lpstr>
      <vt:lpstr>Equipment Rental Process – VA Analysis</vt:lpstr>
      <vt:lpstr>Exercise</vt:lpstr>
      <vt:lpstr>Lean Process</vt:lpstr>
      <vt:lpstr>The Lean Process</vt:lpstr>
      <vt:lpstr>Five Lean Principles</vt:lpstr>
      <vt:lpstr>Define Value</vt:lpstr>
      <vt:lpstr>Map the Value Stream</vt:lpstr>
      <vt:lpstr>Create Flow</vt:lpstr>
      <vt:lpstr>Establish Pull</vt:lpstr>
      <vt:lpstr>Pursue Perfection</vt:lpstr>
      <vt:lpstr>PowerPoint Presentation</vt:lpstr>
      <vt:lpstr>PowerPoint Presentation</vt:lpstr>
      <vt:lpstr>PowerPoint Presentation</vt:lpstr>
      <vt:lpstr>Chapter 6: Qualitative Process Analysis</vt:lpstr>
      <vt:lpstr>Business Waste</vt:lpstr>
      <vt:lpstr>Defects</vt:lpstr>
      <vt:lpstr>Overproduction</vt:lpstr>
      <vt:lpstr>Overprocessing</vt:lpstr>
      <vt:lpstr>Inventory </vt:lpstr>
      <vt:lpstr>Waiting</vt:lpstr>
      <vt:lpstr>Transportation</vt:lpstr>
      <vt:lpstr>Motion </vt:lpstr>
      <vt:lpstr>Non-utilized talent</vt:lpstr>
      <vt:lpstr>Benefits of Waste Elimination </vt:lpstr>
      <vt:lpstr>Waste analysis</vt:lpstr>
      <vt:lpstr>Seven sources of waste</vt:lpstr>
      <vt:lpstr>Move</vt:lpstr>
      <vt:lpstr>Unnecessary transportation</vt:lpstr>
      <vt:lpstr>Motion</vt:lpstr>
      <vt:lpstr>Hold</vt:lpstr>
      <vt:lpstr>Inventory</vt:lpstr>
      <vt:lpstr>Waiting</vt:lpstr>
      <vt:lpstr>Over-do</vt:lpstr>
      <vt:lpstr>Defects</vt:lpstr>
      <vt:lpstr>Over-processing</vt:lpstr>
      <vt:lpstr>Over-production</vt:lpstr>
      <vt:lpstr>Equipment rental process: wastes</vt:lpstr>
      <vt:lpstr>Equipment rental process: wastes</vt:lpstr>
      <vt:lpstr>Equipment rental process: wastes</vt:lpstr>
      <vt:lpstr>Exercise</vt:lpstr>
      <vt:lpstr>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Qualitative Process Analysis</dc:title>
  <cp:lastModifiedBy>M</cp:lastModifiedBy>
  <cp:revision>1</cp:revision>
  <dcterms:modified xsi:type="dcterms:W3CDTF">2024-03-12T17:28:49Z</dcterms:modified>
</cp:coreProperties>
</file>